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Override PartName="/ppt/diagrams/drawing1.xml" ContentType="application/vnd.ms-office.drawingml.diagramDrawing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72" r:id="rId3"/>
    <p:sldId id="309" r:id="rId4"/>
    <p:sldId id="298" r:id="rId5"/>
    <p:sldId id="290" r:id="rId6"/>
    <p:sldId id="315" r:id="rId7"/>
    <p:sldId id="291" r:id="rId8"/>
    <p:sldId id="292" r:id="rId9"/>
    <p:sldId id="294" r:id="rId10"/>
    <p:sldId id="299" r:id="rId11"/>
    <p:sldId id="300" r:id="rId12"/>
    <p:sldId id="283" r:id="rId13"/>
    <p:sldId id="310" r:id="rId14"/>
    <p:sldId id="301" r:id="rId15"/>
    <p:sldId id="313" r:id="rId16"/>
    <p:sldId id="314" r:id="rId17"/>
    <p:sldId id="303" r:id="rId18"/>
    <p:sldId id="305" r:id="rId19"/>
    <p:sldId id="297" r:id="rId20"/>
    <p:sldId id="278" r:id="rId21"/>
    <p:sldId id="311" r:id="rId22"/>
    <p:sldId id="312" r:id="rId23"/>
    <p:sldId id="296" r:id="rId24"/>
    <p:sldId id="302" r:id="rId25"/>
    <p:sldId id="306" r:id="rId26"/>
    <p:sldId id="263" r:id="rId27"/>
    <p:sldId id="262" r:id="rId28"/>
    <p:sldId id="267" r:id="rId29"/>
    <p:sldId id="289" r:id="rId30"/>
    <p:sldId id="280" r:id="rId31"/>
    <p:sldId id="273" r:id="rId32"/>
    <p:sldId id="274" r:id="rId33"/>
    <p:sldId id="286" r:id="rId34"/>
    <p:sldId id="276" r:id="rId35"/>
    <p:sldId id="279" r:id="rId36"/>
    <p:sldId id="285" r:id="rId37"/>
    <p:sldId id="271" r:id="rId38"/>
    <p:sldId id="266" r:id="rId39"/>
    <p:sldId id="284" r:id="rId40"/>
    <p:sldId id="269" r:id="rId41"/>
    <p:sldId id="258" r:id="rId42"/>
    <p:sldId id="257" r:id="rId43"/>
    <p:sldId id="260" r:id="rId44"/>
    <p:sldId id="287" r:id="rId45"/>
    <p:sldId id="293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4240" autoAdjust="0"/>
    <p:restoredTop sz="99499" autoAdjust="0"/>
  </p:normalViewPr>
  <p:slideViewPr>
    <p:cSldViewPr>
      <p:cViewPr varScale="1">
        <p:scale>
          <a:sx n="156" d="100"/>
          <a:sy n="156" d="100"/>
        </p:scale>
        <p:origin x="-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A6BF6-5C98-664C-AB90-1A05DE21E58C}" type="doc">
      <dgm:prSet loTypeId="urn:microsoft.com/office/officeart/2005/8/layout/cycle3" loCatId="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1516B-6285-E44B-8A6C-46AF8F67F47B}">
      <dgm:prSet phldrT="[Text]"/>
      <dgm:spPr/>
      <dgm:t>
        <a:bodyPr/>
        <a:lstStyle/>
        <a:p>
          <a:r>
            <a:rPr lang="en-US" b="1" dirty="0" smtClean="0"/>
            <a:t>Gateway Software Development</a:t>
          </a:r>
          <a:endParaRPr lang="en-US" b="1" dirty="0"/>
        </a:p>
      </dgm:t>
    </dgm:pt>
    <dgm:pt modelId="{61D14E58-FB7A-4640-9F74-B0BACDC4F239}" type="parTrans" cxnId="{D4A10D3A-ED10-7B41-83D8-D603EC148BED}">
      <dgm:prSet/>
      <dgm:spPr/>
      <dgm:t>
        <a:bodyPr/>
        <a:lstStyle/>
        <a:p>
          <a:endParaRPr lang="en-US"/>
        </a:p>
      </dgm:t>
    </dgm:pt>
    <dgm:pt modelId="{6D38B867-FB3E-3E4B-B42B-5293A3F154B8}" type="sibTrans" cxnId="{D4A10D3A-ED10-7B41-83D8-D603EC148BED}">
      <dgm:prSet/>
      <dgm:spPr/>
      <dgm:t>
        <a:bodyPr/>
        <a:lstStyle/>
        <a:p>
          <a:endParaRPr lang="en-US"/>
        </a:p>
      </dgm:t>
    </dgm:pt>
    <dgm:pt modelId="{2DA8CD62-005D-D643-8592-21A33BFF64EC}">
      <dgm:prSet phldrT="[Text]"/>
      <dgm:spPr/>
      <dgm:t>
        <a:bodyPr/>
        <a:lstStyle/>
        <a:p>
          <a:r>
            <a:rPr lang="en-US" b="1" dirty="0" smtClean="0"/>
            <a:t>Software Testing </a:t>
          </a:r>
          <a:endParaRPr lang="en-US" b="1" dirty="0"/>
        </a:p>
      </dgm:t>
    </dgm:pt>
    <dgm:pt modelId="{46794670-18B8-4B4E-B9E1-AFF160ACCFFD}" type="parTrans" cxnId="{140AB787-E177-D94A-80C1-2583E9C6C0D8}">
      <dgm:prSet/>
      <dgm:spPr/>
      <dgm:t>
        <a:bodyPr/>
        <a:lstStyle/>
        <a:p>
          <a:endParaRPr lang="en-US"/>
        </a:p>
      </dgm:t>
    </dgm:pt>
    <dgm:pt modelId="{5D822C69-F4A7-A740-91DA-A93CC0A76548}" type="sibTrans" cxnId="{140AB787-E177-D94A-80C1-2583E9C6C0D8}">
      <dgm:prSet/>
      <dgm:spPr/>
      <dgm:t>
        <a:bodyPr/>
        <a:lstStyle/>
        <a:p>
          <a:endParaRPr lang="en-US"/>
        </a:p>
      </dgm:t>
    </dgm:pt>
    <dgm:pt modelId="{954795BB-E207-AD4B-ADF1-7FF03D43C3F4}">
      <dgm:prSet phldrT="[Text]"/>
      <dgm:spPr/>
      <dgm:t>
        <a:bodyPr/>
        <a:lstStyle/>
        <a:p>
          <a:r>
            <a:rPr lang="en-US" b="1" dirty="0" smtClean="0"/>
            <a:t>Integration Testing</a:t>
          </a:r>
          <a:endParaRPr lang="en-US" b="1" dirty="0"/>
        </a:p>
      </dgm:t>
    </dgm:pt>
    <dgm:pt modelId="{F485E06F-5737-D34B-969F-42F579E7E43C}" type="parTrans" cxnId="{781BF081-3BA1-5249-A63D-EB501D68261E}">
      <dgm:prSet/>
      <dgm:spPr/>
      <dgm:t>
        <a:bodyPr/>
        <a:lstStyle/>
        <a:p>
          <a:endParaRPr lang="en-US"/>
        </a:p>
      </dgm:t>
    </dgm:pt>
    <dgm:pt modelId="{3D43EACD-9288-6F47-ADB2-361CD49DA461}" type="sibTrans" cxnId="{781BF081-3BA1-5249-A63D-EB501D68261E}">
      <dgm:prSet/>
      <dgm:spPr/>
      <dgm:t>
        <a:bodyPr/>
        <a:lstStyle/>
        <a:p>
          <a:endParaRPr lang="en-US"/>
        </a:p>
      </dgm:t>
    </dgm:pt>
    <dgm:pt modelId="{AB190048-3E06-064E-92FB-9C1F8A6F53AF}">
      <dgm:prSet phldrT="[Text]"/>
      <dgm:spPr/>
      <dgm:t>
        <a:bodyPr/>
        <a:lstStyle/>
        <a:p>
          <a:r>
            <a:rPr lang="en-US" b="1" dirty="0" smtClean="0"/>
            <a:t>Deployment</a:t>
          </a:r>
          <a:endParaRPr lang="en-US" b="1" dirty="0"/>
        </a:p>
      </dgm:t>
    </dgm:pt>
    <dgm:pt modelId="{51D76F61-D98E-3B48-9955-401199597432}" type="parTrans" cxnId="{D7D41CF2-EFD4-2F4F-8BED-037BFFB3CE3F}">
      <dgm:prSet/>
      <dgm:spPr/>
      <dgm:t>
        <a:bodyPr/>
        <a:lstStyle/>
        <a:p>
          <a:endParaRPr lang="en-US"/>
        </a:p>
      </dgm:t>
    </dgm:pt>
    <dgm:pt modelId="{3CD5B974-ED54-9F4F-9AA8-E93D434775DF}" type="sibTrans" cxnId="{D7D41CF2-EFD4-2F4F-8BED-037BFFB3CE3F}">
      <dgm:prSet/>
      <dgm:spPr/>
      <dgm:t>
        <a:bodyPr/>
        <a:lstStyle/>
        <a:p>
          <a:endParaRPr lang="en-US"/>
        </a:p>
      </dgm:t>
    </dgm:pt>
    <dgm:pt modelId="{BDC9B711-05E6-7447-986F-A138797AF07F}">
      <dgm:prSet phldrT="[Text]"/>
      <dgm:spPr/>
      <dgm:t>
        <a:bodyPr/>
        <a:lstStyle/>
        <a:p>
          <a:r>
            <a:rPr lang="en-US" b="1" dirty="0" smtClean="0"/>
            <a:t>Next Generation Requirements</a:t>
          </a:r>
          <a:endParaRPr lang="en-US" b="1" dirty="0"/>
        </a:p>
      </dgm:t>
    </dgm:pt>
    <dgm:pt modelId="{47632772-4C77-E746-9ADB-6BA9EBA828FD}" type="parTrans" cxnId="{62460294-116A-0041-ACE3-68B1FBE94400}">
      <dgm:prSet/>
      <dgm:spPr/>
      <dgm:t>
        <a:bodyPr/>
        <a:lstStyle/>
        <a:p>
          <a:endParaRPr lang="en-US"/>
        </a:p>
      </dgm:t>
    </dgm:pt>
    <dgm:pt modelId="{93B7B7A5-D2A8-9246-B900-EB3654D8C6F6}" type="sibTrans" cxnId="{62460294-116A-0041-ACE3-68B1FBE94400}">
      <dgm:prSet/>
      <dgm:spPr/>
      <dgm:t>
        <a:bodyPr/>
        <a:lstStyle/>
        <a:p>
          <a:endParaRPr lang="en-US"/>
        </a:p>
      </dgm:t>
    </dgm:pt>
    <dgm:pt modelId="{3272F6B0-0127-6544-84C9-F2FE819C10B2}" type="pres">
      <dgm:prSet presAssocID="{CDCA6BF6-5C98-664C-AB90-1A05DE21E5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4119D-9B50-D043-ABE5-202EFC9F6D97}" type="pres">
      <dgm:prSet presAssocID="{CDCA6BF6-5C98-664C-AB90-1A05DE21E58C}" presName="cycle" presStyleCnt="0"/>
      <dgm:spPr/>
    </dgm:pt>
    <dgm:pt modelId="{705127EA-3B10-C84F-8385-1A2A8DA6E94D}" type="pres">
      <dgm:prSet presAssocID="{CE01516B-6285-E44B-8A6C-46AF8F67F47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CA01D-FDDD-D04B-9DEE-D7F17AF2F99C}" type="pres">
      <dgm:prSet presAssocID="{6D38B867-FB3E-3E4B-B42B-5293A3F154B8}" presName="sibTransFirstNode" presStyleLbl="bgShp" presStyleIdx="0" presStyleCnt="1" custScaleX="159079"/>
      <dgm:spPr/>
      <dgm:t>
        <a:bodyPr/>
        <a:lstStyle/>
        <a:p>
          <a:endParaRPr lang="en-US"/>
        </a:p>
      </dgm:t>
    </dgm:pt>
    <dgm:pt modelId="{406FAC3C-6634-EA4E-ADA2-2B27351C33B3}" type="pres">
      <dgm:prSet presAssocID="{2DA8CD62-005D-D643-8592-21A33BFF64EC}" presName="nodeFollowingNodes" presStyleLbl="node1" presStyleIdx="1" presStyleCnt="5" custRadScaleRad="161946" custRadScaleInc="13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A0B4E-7ABF-D54A-8964-91C8D6973314}" type="pres">
      <dgm:prSet presAssocID="{954795BB-E207-AD4B-ADF1-7FF03D43C3F4}" presName="nodeFollowingNodes" presStyleLbl="node1" presStyleIdx="2" presStyleCnt="5" custRadScaleRad="125345" custRadScaleInc="-27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171B7-7346-C14C-A954-2A0BDFA15C01}" type="pres">
      <dgm:prSet presAssocID="{AB190048-3E06-064E-92FB-9C1F8A6F53AF}" presName="nodeFollowingNodes" presStyleLbl="node1" presStyleIdx="3" presStyleCnt="5" custRadScaleRad="120549" custRadScaleInc="24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FCAAE-7227-B249-B760-913F106A12BF}" type="pres">
      <dgm:prSet presAssocID="{BDC9B711-05E6-7447-986F-A138797AF07F}" presName="nodeFollowingNodes" presStyleLbl="node1" presStyleIdx="4" presStyleCnt="5" custRadScaleRad="175640" custRadScaleInc="-14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10D3A-ED10-7B41-83D8-D603EC148BED}" srcId="{CDCA6BF6-5C98-664C-AB90-1A05DE21E58C}" destId="{CE01516B-6285-E44B-8A6C-46AF8F67F47B}" srcOrd="0" destOrd="0" parTransId="{61D14E58-FB7A-4640-9F74-B0BACDC4F239}" sibTransId="{6D38B867-FB3E-3E4B-B42B-5293A3F154B8}"/>
    <dgm:cxn modelId="{303E61CC-A14C-5046-A6E9-AD0769DF939B}" type="presOf" srcId="{954795BB-E207-AD4B-ADF1-7FF03D43C3F4}" destId="{1C1A0B4E-7ABF-D54A-8964-91C8D6973314}" srcOrd="0" destOrd="0" presId="urn:microsoft.com/office/officeart/2005/8/layout/cycle3"/>
    <dgm:cxn modelId="{140AB787-E177-D94A-80C1-2583E9C6C0D8}" srcId="{CDCA6BF6-5C98-664C-AB90-1A05DE21E58C}" destId="{2DA8CD62-005D-D643-8592-21A33BFF64EC}" srcOrd="1" destOrd="0" parTransId="{46794670-18B8-4B4E-B9E1-AFF160ACCFFD}" sibTransId="{5D822C69-F4A7-A740-91DA-A93CC0A76548}"/>
    <dgm:cxn modelId="{62460294-116A-0041-ACE3-68B1FBE94400}" srcId="{CDCA6BF6-5C98-664C-AB90-1A05DE21E58C}" destId="{BDC9B711-05E6-7447-986F-A138797AF07F}" srcOrd="4" destOrd="0" parTransId="{47632772-4C77-E746-9ADB-6BA9EBA828FD}" sibTransId="{93B7B7A5-D2A8-9246-B900-EB3654D8C6F6}"/>
    <dgm:cxn modelId="{F09F932F-EBF9-674E-9B9E-8E8F627EB8DA}" type="presOf" srcId="{AB190048-3E06-064E-92FB-9C1F8A6F53AF}" destId="{128171B7-7346-C14C-A954-2A0BDFA15C01}" srcOrd="0" destOrd="0" presId="urn:microsoft.com/office/officeart/2005/8/layout/cycle3"/>
    <dgm:cxn modelId="{781BF081-3BA1-5249-A63D-EB501D68261E}" srcId="{CDCA6BF6-5C98-664C-AB90-1A05DE21E58C}" destId="{954795BB-E207-AD4B-ADF1-7FF03D43C3F4}" srcOrd="2" destOrd="0" parTransId="{F485E06F-5737-D34B-969F-42F579E7E43C}" sibTransId="{3D43EACD-9288-6F47-ADB2-361CD49DA461}"/>
    <dgm:cxn modelId="{D25AA601-4402-3845-B1C8-537170CA6983}" type="presOf" srcId="{CE01516B-6285-E44B-8A6C-46AF8F67F47B}" destId="{705127EA-3B10-C84F-8385-1A2A8DA6E94D}" srcOrd="0" destOrd="0" presId="urn:microsoft.com/office/officeart/2005/8/layout/cycle3"/>
    <dgm:cxn modelId="{AA17AD1F-FA22-9545-8479-E81467A9F13A}" type="presOf" srcId="{CDCA6BF6-5C98-664C-AB90-1A05DE21E58C}" destId="{3272F6B0-0127-6544-84C9-F2FE819C10B2}" srcOrd="0" destOrd="0" presId="urn:microsoft.com/office/officeart/2005/8/layout/cycle3"/>
    <dgm:cxn modelId="{D7D41CF2-EFD4-2F4F-8BED-037BFFB3CE3F}" srcId="{CDCA6BF6-5C98-664C-AB90-1A05DE21E58C}" destId="{AB190048-3E06-064E-92FB-9C1F8A6F53AF}" srcOrd="3" destOrd="0" parTransId="{51D76F61-D98E-3B48-9955-401199597432}" sibTransId="{3CD5B974-ED54-9F4F-9AA8-E93D434775DF}"/>
    <dgm:cxn modelId="{B19D62E1-16AA-7346-BA50-37546577CA8C}" type="presOf" srcId="{2DA8CD62-005D-D643-8592-21A33BFF64EC}" destId="{406FAC3C-6634-EA4E-ADA2-2B27351C33B3}" srcOrd="0" destOrd="0" presId="urn:microsoft.com/office/officeart/2005/8/layout/cycle3"/>
    <dgm:cxn modelId="{DA97FABD-6294-F24D-AEB0-6F4E9B53E7EF}" type="presOf" srcId="{6D38B867-FB3E-3E4B-B42B-5293A3F154B8}" destId="{DBECA01D-FDDD-D04B-9DEE-D7F17AF2F99C}" srcOrd="0" destOrd="0" presId="urn:microsoft.com/office/officeart/2005/8/layout/cycle3"/>
    <dgm:cxn modelId="{A2B4AFAA-2F74-714B-A5AD-2432089B8D5C}" type="presOf" srcId="{BDC9B711-05E6-7447-986F-A138797AF07F}" destId="{427FCAAE-7227-B249-B760-913F106A12BF}" srcOrd="0" destOrd="0" presId="urn:microsoft.com/office/officeart/2005/8/layout/cycle3"/>
    <dgm:cxn modelId="{8AD93BBE-0BE8-2C4A-A559-40BA78EE55F5}" type="presParOf" srcId="{3272F6B0-0127-6544-84C9-F2FE819C10B2}" destId="{B614119D-9B50-D043-ABE5-202EFC9F6D97}" srcOrd="0" destOrd="0" presId="urn:microsoft.com/office/officeart/2005/8/layout/cycle3"/>
    <dgm:cxn modelId="{3C55558A-0A20-9C43-97AE-74998E56A59C}" type="presParOf" srcId="{B614119D-9B50-D043-ABE5-202EFC9F6D97}" destId="{705127EA-3B10-C84F-8385-1A2A8DA6E94D}" srcOrd="0" destOrd="0" presId="urn:microsoft.com/office/officeart/2005/8/layout/cycle3"/>
    <dgm:cxn modelId="{4B394D53-8476-9543-86CD-D0F57BDA83B8}" type="presParOf" srcId="{B614119D-9B50-D043-ABE5-202EFC9F6D97}" destId="{DBECA01D-FDDD-D04B-9DEE-D7F17AF2F99C}" srcOrd="1" destOrd="0" presId="urn:microsoft.com/office/officeart/2005/8/layout/cycle3"/>
    <dgm:cxn modelId="{A74E8685-B963-914A-BCE6-1CEFA417BD5E}" type="presParOf" srcId="{B614119D-9B50-D043-ABE5-202EFC9F6D97}" destId="{406FAC3C-6634-EA4E-ADA2-2B27351C33B3}" srcOrd="2" destOrd="0" presId="urn:microsoft.com/office/officeart/2005/8/layout/cycle3"/>
    <dgm:cxn modelId="{629238D6-5A7F-FF46-94F3-2A8D326399C9}" type="presParOf" srcId="{B614119D-9B50-D043-ABE5-202EFC9F6D97}" destId="{1C1A0B4E-7ABF-D54A-8964-91C8D6973314}" srcOrd="3" destOrd="0" presId="urn:microsoft.com/office/officeart/2005/8/layout/cycle3"/>
    <dgm:cxn modelId="{62A2A9C5-928B-9442-A389-FC9859BF18E9}" type="presParOf" srcId="{B614119D-9B50-D043-ABE5-202EFC9F6D97}" destId="{128171B7-7346-C14C-A954-2A0BDFA15C01}" srcOrd="4" destOrd="0" presId="urn:microsoft.com/office/officeart/2005/8/layout/cycle3"/>
    <dgm:cxn modelId="{23426972-C340-A740-BA5A-36157D7644ED}" type="presParOf" srcId="{B614119D-9B50-D043-ABE5-202EFC9F6D97}" destId="{427FCAAE-7227-B249-B760-913F106A12B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ECA01D-FDDD-D04B-9DEE-D7F17AF2F99C}">
      <dsp:nvSpPr>
        <dsp:cNvPr id="0" name=""/>
        <dsp:cNvSpPr/>
      </dsp:nvSpPr>
      <dsp:spPr>
        <a:xfrm>
          <a:off x="364351" y="-28731"/>
          <a:ext cx="7500499" cy="4714952"/>
        </a:xfrm>
        <a:prstGeom prst="circularArrow">
          <a:avLst>
            <a:gd name="adj1" fmla="val 5544"/>
            <a:gd name="adj2" fmla="val 330680"/>
            <a:gd name="adj3" fmla="val 13765218"/>
            <a:gd name="adj4" fmla="val 173924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127EA-3B10-C84F-8385-1A2A8DA6E94D}">
      <dsp:nvSpPr>
        <dsp:cNvPr id="0" name=""/>
        <dsp:cNvSpPr/>
      </dsp:nvSpPr>
      <dsp:spPr>
        <a:xfrm>
          <a:off x="3005587" y="1487"/>
          <a:ext cx="2218027" cy="110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Gateway Software Development</a:t>
          </a:r>
          <a:endParaRPr lang="en-US" sz="2000" b="1" kern="1200" dirty="0"/>
        </a:p>
      </dsp:txBody>
      <dsp:txXfrm>
        <a:off x="3005587" y="1487"/>
        <a:ext cx="2218027" cy="1109013"/>
      </dsp:txXfrm>
    </dsp:sp>
    <dsp:sp modelId="{406FAC3C-6634-EA4E-ADA2-2B27351C33B3}">
      <dsp:nvSpPr>
        <dsp:cNvPr id="0" name=""/>
        <dsp:cNvSpPr/>
      </dsp:nvSpPr>
      <dsp:spPr>
        <a:xfrm>
          <a:off x="6011175" y="1459456"/>
          <a:ext cx="2218027" cy="110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Software Testing </a:t>
          </a:r>
          <a:endParaRPr lang="en-US" sz="2000" b="1" kern="1200" dirty="0"/>
        </a:p>
      </dsp:txBody>
      <dsp:txXfrm>
        <a:off x="6011175" y="1459456"/>
        <a:ext cx="2218027" cy="1109013"/>
      </dsp:txXfrm>
    </dsp:sp>
    <dsp:sp modelId="{1C1A0B4E-7ABF-D54A-8964-91C8D6973314}">
      <dsp:nvSpPr>
        <dsp:cNvPr id="0" name=""/>
        <dsp:cNvSpPr/>
      </dsp:nvSpPr>
      <dsp:spPr>
        <a:xfrm>
          <a:off x="5009052" y="3541090"/>
          <a:ext cx="2218027" cy="110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Integration Testing</a:t>
          </a:r>
          <a:endParaRPr lang="en-US" sz="2000" b="1" kern="1200" dirty="0"/>
        </a:p>
      </dsp:txBody>
      <dsp:txXfrm>
        <a:off x="5009052" y="3541090"/>
        <a:ext cx="2218027" cy="1109013"/>
      </dsp:txXfrm>
    </dsp:sp>
    <dsp:sp modelId="{128171B7-7346-C14C-A954-2A0BDFA15C01}">
      <dsp:nvSpPr>
        <dsp:cNvPr id="0" name=""/>
        <dsp:cNvSpPr/>
      </dsp:nvSpPr>
      <dsp:spPr>
        <a:xfrm>
          <a:off x="1124878" y="3541105"/>
          <a:ext cx="2218027" cy="110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Deployment</a:t>
          </a:r>
          <a:endParaRPr lang="en-US" sz="2000" b="1" kern="1200" dirty="0"/>
        </a:p>
      </dsp:txBody>
      <dsp:txXfrm>
        <a:off x="1124878" y="3541105"/>
        <a:ext cx="2218027" cy="1109013"/>
      </dsp:txXfrm>
    </dsp:sp>
    <dsp:sp modelId="{427FCAAE-7227-B249-B760-913F106A12BF}">
      <dsp:nvSpPr>
        <dsp:cNvPr id="0" name=""/>
        <dsp:cNvSpPr/>
      </dsp:nvSpPr>
      <dsp:spPr>
        <a:xfrm>
          <a:off x="0" y="1459461"/>
          <a:ext cx="2218027" cy="1109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Next Generation Requirements</a:t>
          </a:r>
          <a:endParaRPr lang="en-US" sz="2000" b="1" kern="1200" dirty="0"/>
        </a:p>
      </dsp:txBody>
      <dsp:txXfrm>
        <a:off x="0" y="1459461"/>
        <a:ext cx="2218027" cy="110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4EE6F-D913-4BC0-BFB1-D241F576625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9F0E-5C96-4EF1-AC19-6B1C89C44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459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74CDA7-EF46-6C42-A847-042270860102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5CCF7-9F98-4A84-AD3C-151DCD1811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9F0E-5C96-4EF1-AC19-6B1C89C449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ED948-FDA7-4DAF-A6F5-026F0464FC39}" type="datetimeFigureOut">
              <a:rPr lang="en-US" smtClean="0"/>
              <a:pPr/>
              <a:t>12/6/10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2F5D-732B-476B-9B5A-7D05EA958E7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ervasiveINTERIORc.eps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800600"/>
            <a:ext cx="9144000" cy="2087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8199EE1-3CB3-774E-98E9-98EAF2258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12/6/10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5B7D215-B5CC-074C-B8F3-17AB915A9F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pierc%7D@indiana.edu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eragrid.org/web/science-gateways/gateway_list" TargetMode="External"/><Relationship Id="rId3" Type="http://schemas.openxmlformats.org/officeDocument/2006/relationships/hyperlink" Target="http://agenda.ct.infn.it/conferenceDisplay.py?confId=347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hyperlink" Target="http://cglreport.zhenhua.info/2010/09/oauth-in-ogce-gadget-container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lab-ogce.org" TargetMode="External"/><Relationship Id="rId4" Type="http://schemas.openxmlformats.org/officeDocument/2006/relationships/hyperlink" Target="http://collab-ogce.blogspot.com" TargetMode="External"/><Relationship Id="rId5" Type="http://schemas.openxmlformats.org/officeDocument/2006/relationships/hyperlink" Target="mailto:ogce-discuss@googlegroups.com" TargetMode="External"/><Relationship Id="rId6" Type="http://schemas.openxmlformats.org/officeDocument/2006/relationships/hyperlink" Target="http://sourceforge.net/projects/ogce/" TargetMode="External"/><Relationship Id="rId7" Type="http://schemas.openxmlformats.org/officeDocument/2006/relationships/hyperlink" Target="http://www.collab-ogce.org/ogce/index.php/Portal_download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ab-ogce.org/ogce/index.php/Main_Page%23What_Does_It_Do.3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www.collab-ogce.org/ogce/index.php/OGCE_Gadget_Container" TargetMode="External"/><Relationship Id="rId5" Type="http://schemas.openxmlformats.org/officeDocument/2006/relationships/hyperlink" Target="http://www.collab-ogce.org/ogce/index.php/GFAC" TargetMode="External"/><Relationship Id="rId6" Type="http://schemas.openxmlformats.org/officeDocument/2006/relationships/hyperlink" Target="http://grids.ucs.indiana.edu/ptliupages/publications/GCE09_PolarGridPortal_Guo_Singh_Pierce_PostAccept_Final.pdf" TargetMode="External"/><Relationship Id="rId7" Type="http://schemas.openxmlformats.org/officeDocument/2006/relationships/hyperlink" Target="http://www.collab-ogce.org/" TargetMode="External"/><Relationship Id="rId8" Type="http://schemas.openxmlformats.org/officeDocument/2006/relationships/hyperlink" Target="http://collab-ogce.blogspot.com/" TargetMode="External"/><Relationship Id="rId9" Type="http://schemas.openxmlformats.org/officeDocument/2006/relationships/hyperlink" Target="http://communitygrids-raman.blogspot.com/2009/07/open-social-frameworks_20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www.cresis.ku.ed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oauth.net/advisories/2009-1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llab-ogce.blogspot.com" TargetMode="External"/><Relationship Id="rId4" Type="http://schemas.openxmlformats.org/officeDocument/2006/relationships/hyperlink" Target="http://twitter.com/ogceprojec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ollab-ogce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Building Science Gateways Using Gadgets and </a:t>
            </a:r>
            <a:r>
              <a:rPr lang="en-US" dirty="0" err="1" smtClean="0"/>
              <a:t>OpenSocial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267200"/>
            <a:ext cx="6858000" cy="1524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Zhenhua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Guo</a:t>
            </a:r>
            <a:r>
              <a:rPr lang="en-US" sz="1800" dirty="0" smtClean="0">
                <a:solidFill>
                  <a:schemeClr val="tx1"/>
                </a:solidFill>
              </a:rPr>
              <a:t>, Raminder Singh, Marlon Pierce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Pervasive Technology Institute at Indiana University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{</a:t>
            </a:r>
            <a:r>
              <a:rPr lang="en-US" sz="1800" dirty="0" err="1" smtClean="0">
                <a:solidFill>
                  <a:schemeClr val="tx1"/>
                </a:solidFill>
              </a:rPr>
              <a:t>zhguo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ramifnu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marpierc}@</a:t>
            </a:r>
            <a:r>
              <a:rPr lang="en-US" sz="1800" dirty="0" smtClean="0">
                <a:solidFill>
                  <a:schemeClr val="tx1"/>
                </a:solidFill>
                <a:hlinkClick r:id="rId3"/>
              </a:rPr>
              <a:t>indiana.edu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Thanks als</a:t>
            </a:r>
            <a:r>
              <a:rPr lang="en-US" sz="1800" dirty="0" smtClean="0">
                <a:solidFill>
                  <a:schemeClr val="tx1"/>
                </a:solidFill>
              </a:rPr>
              <a:t>o: Yan Liu, Carol Song, David Braun, Roland Mai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Picture 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33338"/>
            <a:ext cx="9144001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17500" y="5581650"/>
            <a:ext cx="8496300" cy="12001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>
                <a:solidFill>
                  <a:srgbClr val="FFFFFF"/>
                </a:solidFill>
                <a:ea typeface="ＭＳ Ｐゴシック" pitchFamily="-108" charset="-128"/>
              </a:rPr>
              <a:t>The OGCE Gadget Container allows you to build portals out of public and private Google Open Social gadgets.  Supports HTTPS.  Downloadable, packaged software.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65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76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7500" y="5689937"/>
            <a:ext cx="849630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ea typeface="ＭＳ Ｐゴシック" pitchFamily="-108" charset="-128"/>
              </a:rPr>
              <a:t>Users can switch between tabbed view (default) and tree view (shown)</a:t>
            </a:r>
            <a:endParaRPr lang="en-US" sz="2000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12-06 at 10.53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420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" y="5689937"/>
            <a:ext cx="849630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FFFFFF"/>
                </a:solidFill>
                <a:ea typeface="ＭＳ Ｐゴシック" pitchFamily="-108" charset="-128"/>
              </a:rPr>
              <a:t>Layouts can be two or three columns.  Color schemes can be dynamically changed. Layouts are encoded in JSON, can be edited directly, can be accessed by REST API.</a:t>
            </a:r>
            <a:endParaRPr lang="en-US" sz="2000" dirty="0">
              <a:solidFill>
                <a:srgbClr val="FFFFFF"/>
              </a:solidFill>
              <a:ea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0834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icture 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5048072"/>
            <a:ext cx="8496300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The OGCE Application Registry gadget allows users to interactively register hosts and applications that are dynamically wrapped as Web services</a:t>
            </a:r>
            <a:r>
              <a:rPr lang="en-US" sz="2400" dirty="0" smtClean="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. Default canvas view.</a:t>
            </a:r>
            <a:endParaRPr lang="en-US" sz="2400" dirty="0">
              <a:solidFill>
                <a:srgbClr val="FFFFFF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1402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icture 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0304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500" y="5353050"/>
            <a:ext cx="8496300" cy="1384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FF"/>
                </a:solidFill>
                <a:ea typeface="ＭＳ Ｐゴシック" pitchFamily="-112" charset="-128"/>
                <a:cs typeface="ＭＳ Ｐゴシック" pitchFamily="-112" charset="-128"/>
              </a:rPr>
              <a:t>The OGCE Experiment Builder gadget allows users to create projects and experiments out of previously composed workflows.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18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Support</a:t>
            </a:r>
            <a:endParaRPr lang="en-US" dirty="0"/>
          </a:p>
        </p:txBody>
      </p:sp>
      <p:pic>
        <p:nvPicPr>
          <p:cNvPr id="3" name="Picture 2" descr="log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70000"/>
            <a:ext cx="5279763" cy="527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3125" y="1397000"/>
            <a:ext cx="2857500" cy="4180631"/>
          </a:xfrm>
          <a:prstGeom prst="rect">
            <a:avLst/>
          </a:prstGeom>
          <a:noFill/>
        </p:spPr>
        <p:txBody>
          <a:bodyPr wrap="square" lIns="64008" tIns="32004" rIns="64008" bIns="32004" rtlCol="0">
            <a:spAutoFit/>
          </a:bodyPr>
          <a:lstStyle/>
          <a:p>
            <a:r>
              <a:rPr lang="en-US" sz="2200" dirty="0"/>
              <a:t>Gadget Container is built with HTML, JavaScript and CSS.  Works in both </a:t>
            </a:r>
            <a:r>
              <a:rPr lang="en-US" sz="2200" dirty="0" err="1"/>
              <a:t>iPhone</a:t>
            </a:r>
            <a:r>
              <a:rPr lang="en-US" sz="2200" dirty="0"/>
              <a:t> and Android native browsers with out modification.</a:t>
            </a:r>
          </a:p>
          <a:p>
            <a:endParaRPr lang="en-US" sz="2200" dirty="0"/>
          </a:p>
          <a:p>
            <a:r>
              <a:rPr lang="en-US" sz="2200" dirty="0"/>
              <a:t>Developing layout managers better suited to limited screen real estate.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8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OGCE Gadget </a:t>
            </a:r>
            <a:r>
              <a:rPr lang="en-US" dirty="0" smtClean="0"/>
              <a:t>Container Details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69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Gadget Container?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TeraGrid</a:t>
            </a:r>
            <a:r>
              <a:rPr lang="en-US" dirty="0" smtClean="0"/>
              <a:t> community diversifying beyond Java portlets.</a:t>
            </a:r>
          </a:p>
          <a:p>
            <a:pPr lvl="1"/>
            <a:r>
              <a:rPr lang="en-US" dirty="0" smtClean="0"/>
              <a:t>Need a common component model </a:t>
            </a:r>
          </a:p>
          <a:p>
            <a:pPr lvl="1"/>
            <a:r>
              <a:rPr lang="en-US" dirty="0" smtClean="0"/>
              <a:t>Gadgets provide a more flexible development environment.</a:t>
            </a:r>
          </a:p>
          <a:p>
            <a:r>
              <a:rPr lang="en-US" dirty="0" smtClean="0"/>
              <a:t>We wanted to develop portal software for Science Gateway gadgets.</a:t>
            </a:r>
          </a:p>
          <a:p>
            <a:pPr lvl="1"/>
            <a:r>
              <a:rPr lang="en-US" dirty="0" smtClean="0"/>
              <a:t>Build on top of Shindig 2.0 for gadget rendering, social networking</a:t>
            </a:r>
          </a:p>
          <a:p>
            <a:pPr lvl="1"/>
            <a:r>
              <a:rPr lang="en-US" dirty="0" smtClean="0"/>
              <a:t>Add layout, look-and-feel </a:t>
            </a:r>
            <a:r>
              <a:rPr lang="en-US" dirty="0" smtClean="0"/>
              <a:t>support, </a:t>
            </a:r>
            <a:r>
              <a:rPr lang="en-US" dirty="0" smtClean="0"/>
              <a:t>identify management, administration</a:t>
            </a:r>
            <a:endParaRPr lang="en-US" dirty="0" smtClean="0"/>
          </a:p>
          <a:p>
            <a:pPr lvl="1"/>
            <a:r>
              <a:rPr lang="en-US" dirty="0" smtClean="0"/>
              <a:t>Provide extended REST APIs: layouts, login, sign-</a:t>
            </a:r>
            <a:r>
              <a:rPr lang="en-US" dirty="0" smtClean="0"/>
              <a:t>up, etc</a:t>
            </a:r>
          </a:p>
          <a:p>
            <a:r>
              <a:rPr lang="en-US" dirty="0" smtClean="0"/>
              <a:t>Meet Gateway requirements for security</a:t>
            </a:r>
          </a:p>
          <a:p>
            <a:pPr lvl="1"/>
            <a:r>
              <a:rPr lang="en-US" dirty="0" smtClean="0"/>
              <a:t>End-to-end HTTPS, including remotely running</a:t>
            </a:r>
            <a:r>
              <a:rPr lang="en-US" dirty="0" smtClean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url</a:t>
            </a:r>
            <a:r>
              <a:rPr lang="en-US" dirty="0" smtClean="0"/>
              <a:t>” gadgets</a:t>
            </a:r>
            <a:endParaRPr lang="en-US" dirty="0" smtClean="0"/>
          </a:p>
          <a:p>
            <a:pPr lvl="1"/>
            <a:r>
              <a:rPr lang="en-US" dirty="0" smtClean="0"/>
              <a:t>X509 credential passing: in-memory and via REST to remote services</a:t>
            </a:r>
          </a:p>
          <a:p>
            <a:r>
              <a:rPr lang="en-US" dirty="0" smtClean="0"/>
              <a:t>Simplify configuration, build, and deployment down to 1-2 steps</a:t>
            </a:r>
          </a:p>
          <a:p>
            <a:r>
              <a:rPr lang="en-US" dirty="0" smtClean="0"/>
              <a:t>Open Source for supporting contributions and collaborations.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28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vasiveINTERIOR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9144000" cy="20870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287034"/>
              </p:ext>
            </p:extLst>
          </p:nvPr>
        </p:nvGraphicFramePr>
        <p:xfrm>
          <a:off x="381000" y="496187"/>
          <a:ext cx="8334375" cy="544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6124575"/>
              </a:tblGrid>
              <a:tr h="46266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Feature Groups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Features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8395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Look and Feel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Tabbed and Tree layout</a:t>
                      </a:r>
                      <a:r>
                        <a:rPr lang="en-US" sz="2000" baseline="0" dirty="0" smtClean="0"/>
                        <a:t> managers, 2 and 3 column layouts, default maximized views of gadgets, customizable color styling.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10196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Security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Supports</a:t>
                      </a:r>
                      <a:r>
                        <a:rPr lang="en-US" sz="2000" baseline="0" dirty="0" smtClean="0"/>
                        <a:t> end-to-end SSL between browser, container, and gadgets; </a:t>
                      </a:r>
                      <a:r>
                        <a:rPr lang="en-US" sz="2000" baseline="0" dirty="0" err="1" smtClean="0"/>
                        <a:t>OpenID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authentation</a:t>
                      </a:r>
                      <a:r>
                        <a:rPr lang="en-US" sz="2000" baseline="0" dirty="0" smtClean="0"/>
                        <a:t>; OAuth-secured gadgets; </a:t>
                      </a:r>
                      <a:r>
                        <a:rPr lang="en-US" sz="2000" baseline="0" dirty="0" err="1" smtClean="0"/>
                        <a:t>MyProxy</a:t>
                      </a:r>
                      <a:r>
                        <a:rPr lang="en-US" sz="2000" baseline="0" dirty="0" smtClean="0"/>
                        <a:t> logins; limited Grid credential sharing between gadgets; </a:t>
                      </a:r>
                      <a:r>
                        <a:rPr lang="en-US" sz="2000" baseline="0" dirty="0" err="1" smtClean="0"/>
                        <a:t>CILogon</a:t>
                      </a:r>
                      <a:r>
                        <a:rPr lang="en-US" sz="2000" baseline="0" dirty="0" smtClean="0"/>
                        <a:t> for </a:t>
                      </a:r>
                      <a:r>
                        <a:rPr lang="en-US" sz="2000" baseline="0" dirty="0" err="1" smtClean="0"/>
                        <a:t>InCommon</a:t>
                      </a:r>
                      <a:r>
                        <a:rPr lang="en-US" sz="2000" baseline="0" dirty="0" smtClean="0"/>
                        <a:t> login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8395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Inter-Gadget</a:t>
                      </a:r>
                      <a:r>
                        <a:rPr lang="en-US" sz="2000" baseline="0" dirty="0" smtClean="0"/>
                        <a:t> Communication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Supports </a:t>
                      </a:r>
                      <a:r>
                        <a:rPr lang="en-US" sz="2000" baseline="0" dirty="0" err="1" smtClean="0"/>
                        <a:t>OpenAjax</a:t>
                      </a:r>
                      <a:r>
                        <a:rPr lang="en-US" sz="2000" baseline="0" dirty="0" smtClean="0"/>
                        <a:t> publish-subscribe style messaging between gadgets</a:t>
                      </a:r>
                      <a:r>
                        <a:rPr lang="en-US" sz="2000" baseline="0" dirty="0" smtClean="0"/>
                        <a:t>.  Investigating PMRPC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10196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 Service</a:t>
                      </a:r>
                      <a:r>
                        <a:rPr lang="en-US" sz="2000" baseline="0" dirty="0" smtClean="0"/>
                        <a:t> API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Layouts,</a:t>
                      </a:r>
                      <a:r>
                        <a:rPr lang="en-US" sz="2000" baseline="0" dirty="0" smtClean="0"/>
                        <a:t> logins, sign-ups, user administration, user identification, and Grid credentials all accessible via REST service calls as well as the user interface.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8395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Open Source Social Networking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r>
                        <a:rPr lang="en-US" sz="2000" baseline="0" dirty="0" smtClean="0"/>
                        <a:t> code is open source and builds on Apache Shindig 2.0.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7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Gadgets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908997"/>
              </p:ext>
            </p:extLst>
          </p:nvPr>
        </p:nvGraphicFramePr>
        <p:xfrm>
          <a:off x="457200" y="1066800"/>
          <a:ext cx="8229600" cy="4683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81200"/>
                <a:gridCol w="624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Filter Gadget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User can select different parameters to run a filter to create image. Result image will be displayed on Google map.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Blog Gadget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display</a:t>
                      </a:r>
                      <a:r>
                        <a:rPr lang="en-US" dirty="0" smtClean="0"/>
                        <a:t> Atom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feeds </a:t>
                      </a:r>
                      <a:r>
                        <a:rPr lang="en-US" dirty="0" smtClean="0"/>
                        <a:t>from</a:t>
                      </a:r>
                      <a:r>
                        <a:rPr lang="en-US" dirty="0" smtClean="0"/>
                        <a:t> blog sites.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Picasa Gadget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Picasa gadget to display all the filter images with filter description.</a:t>
                      </a:r>
                      <a:endParaRPr lang="en-US" dirty="0" smtClean="0"/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Discussion Board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Google Friend Connect (GFC) gadget to discuss on certain topic.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FAQ Gadget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GFC gadget for Question/Answer. Moderator can always control the topics and can block people from the list.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Calendar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Calendar gadget to display public </a:t>
                      </a:r>
                      <a:r>
                        <a:rPr lang="en-US" dirty="0" err="1" smtClean="0"/>
                        <a:t>PolarGrid</a:t>
                      </a:r>
                      <a:r>
                        <a:rPr lang="en-US" dirty="0" smtClean="0"/>
                        <a:t>-specific activities and tasks.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 Gadget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read filter execution updates from </a:t>
                      </a:r>
                      <a:r>
                        <a:rPr lang="en-US" dirty="0" smtClean="0"/>
                        <a:t>twitter</a:t>
                      </a:r>
                      <a:r>
                        <a:rPr lang="en-US" baseline="0" dirty="0" smtClean="0"/>
                        <a:t> feeds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Facebook</a:t>
                      </a:r>
                      <a:r>
                        <a:rPr lang="en-US" dirty="0" smtClean="0"/>
                        <a:t> Gadget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User can update status of task directly to </a:t>
                      </a:r>
                      <a:r>
                        <a:rPr lang="en-US" dirty="0" err="1" smtClean="0"/>
                        <a:t>Facebook</a:t>
                      </a:r>
                      <a:r>
                        <a:rPr lang="en-US" dirty="0" smtClean="0"/>
                        <a:t> from here.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Gateway Gadgets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Gadgets for registering</a:t>
                      </a:r>
                      <a:r>
                        <a:rPr lang="en-US" baseline="0" dirty="0" smtClean="0"/>
                        <a:t> applications, browsing workflows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58028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 rule: don’t reinvent existing services.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Science Gateway?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Science Gateway is a Web-based environment for accessing supercomputers, mass storage systems,</a:t>
            </a:r>
            <a:r>
              <a:rPr lang="en-US" dirty="0" smtClean="0"/>
              <a:t> scientific instruments</a:t>
            </a:r>
            <a:r>
              <a:rPr lang="en-US" dirty="0" smtClean="0"/>
              <a:t>,</a:t>
            </a:r>
            <a:r>
              <a:rPr lang="en-US" dirty="0" smtClean="0"/>
              <a:t> data collections, and </a:t>
            </a:r>
            <a:r>
              <a:rPr lang="en-US" dirty="0" smtClean="0"/>
              <a:t>other scientific resources.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gateways are user interfaces to scientific </a:t>
            </a:r>
            <a:r>
              <a:rPr lang="en-US" dirty="0" smtClean="0"/>
              <a:t>applications and data sets</a:t>
            </a:r>
          </a:p>
          <a:p>
            <a:pPr lvl="1"/>
            <a:r>
              <a:rPr lang="en-US" dirty="0" smtClean="0"/>
              <a:t>Computational chemistry, climate modeling, weather modeling, drug discovery, gene sequencing, etc.</a:t>
            </a:r>
          </a:p>
          <a:p>
            <a:r>
              <a:rPr lang="en-US" dirty="0" smtClean="0"/>
              <a:t>In US, gateways primarily associated with the NSF </a:t>
            </a:r>
            <a:r>
              <a:rPr lang="en-US" dirty="0" err="1" smtClean="0"/>
              <a:t>TeraGrid</a:t>
            </a:r>
            <a:r>
              <a:rPr lang="en-US" dirty="0"/>
              <a:t> </a:t>
            </a:r>
            <a:r>
              <a:rPr lang="en-US" dirty="0" smtClean="0"/>
              <a:t>Science Gateway program.</a:t>
            </a:r>
          </a:p>
          <a:p>
            <a:pPr lvl="1"/>
            <a:r>
              <a:rPr lang="en-US" dirty="0" smtClean="0"/>
              <a:t>List of gateways: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://www.teragrid.org/web/science-gateways/</a:t>
            </a:r>
            <a:r>
              <a:rPr lang="en-US" dirty="0" smtClean="0">
                <a:hlinkClick r:id="rId2"/>
              </a:rPr>
              <a:t>gateway_list</a:t>
            </a:r>
            <a:endParaRPr lang="en-US" dirty="0" smtClean="0"/>
          </a:p>
          <a:p>
            <a:pPr lvl="1"/>
            <a:r>
              <a:rPr lang="en-US" dirty="0" smtClean="0"/>
              <a:t>Nancy Wilkins-</a:t>
            </a:r>
            <a:r>
              <a:rPr lang="en-US" dirty="0" err="1" smtClean="0"/>
              <a:t>Diehr</a:t>
            </a:r>
            <a:r>
              <a:rPr lang="en-US" dirty="0" smtClean="0"/>
              <a:t> </a:t>
            </a:r>
            <a:r>
              <a:rPr lang="en-US" dirty="0" smtClean="0"/>
              <a:t>directs this effort</a:t>
            </a:r>
          </a:p>
          <a:p>
            <a:r>
              <a:rPr lang="en-US" dirty="0" smtClean="0"/>
              <a:t>Example European activities: </a:t>
            </a:r>
            <a:r>
              <a:rPr lang="en-US" dirty="0">
                <a:hlinkClick r:id="rId3"/>
              </a:rPr>
              <a:t>http://agenda.ct.infn.it/conferenceDisplay.py?confId=347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00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Gadget </a:t>
            </a:r>
            <a:r>
              <a:rPr lang="en-US" dirty="0" smtClean="0"/>
              <a:t>container server side implemented as Java </a:t>
            </a:r>
            <a:r>
              <a:rPr lang="en-US" dirty="0" smtClean="0"/>
              <a:t>web application.</a:t>
            </a:r>
          </a:p>
          <a:p>
            <a:pPr lvl="1"/>
            <a:r>
              <a:rPr lang="en-US" dirty="0" smtClean="0"/>
              <a:t>Peer </a:t>
            </a:r>
            <a:r>
              <a:rPr lang="en-US" dirty="0" err="1" smtClean="0"/>
              <a:t>webapp</a:t>
            </a:r>
            <a:r>
              <a:rPr lang="en-US" dirty="0" smtClean="0"/>
              <a:t> to Shindig in the same Tomcat server.  Our Maven installation process overrides ROOT with Shindig 2.0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don’t touch Shindig code except to customize configuration.</a:t>
            </a:r>
          </a:p>
          <a:p>
            <a:pPr lvl="2"/>
            <a:r>
              <a:rPr lang="en-US" dirty="0" smtClean="0"/>
              <a:t>Needed to enable </a:t>
            </a:r>
            <a:r>
              <a:rPr lang="en-US" dirty="0" err="1" smtClean="0"/>
              <a:t>OAuth</a:t>
            </a:r>
            <a:r>
              <a:rPr lang="en-US" dirty="0" smtClean="0"/>
              <a:t>, for example: </a:t>
            </a:r>
            <a:r>
              <a:rPr lang="en-US" dirty="0" smtClean="0">
                <a:hlinkClick r:id="rId3"/>
              </a:rPr>
              <a:t>http://cglreport.zhenhua.info/2010/09/oauth-in-ogce-gadget-container.html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HTTPS </a:t>
            </a:r>
            <a:r>
              <a:rPr lang="en-US" dirty="0" smtClean="0"/>
              <a:t>a</a:t>
            </a:r>
            <a:r>
              <a:rPr lang="en-US" dirty="0" smtClean="0"/>
              <a:t>uthentication configured (</a:t>
            </a:r>
            <a:r>
              <a:rPr lang="en-US" dirty="0" smtClean="0"/>
              <a:t>including key generation in our build phase)</a:t>
            </a:r>
            <a:endParaRPr lang="en-US" dirty="0" smtClean="0"/>
          </a:p>
          <a:p>
            <a:r>
              <a:rPr lang="en-US" dirty="0" smtClean="0"/>
              <a:t>Client </a:t>
            </a:r>
            <a:r>
              <a:rPr lang="en-US" dirty="0" smtClean="0"/>
              <a:t>side built with Ext-JS JavaScript, </a:t>
            </a:r>
            <a:r>
              <a:rPr lang="en-US" dirty="0" err="1" smtClean="0"/>
              <a:t>OpenAJAX</a:t>
            </a:r>
            <a:r>
              <a:rPr lang="en-US" dirty="0" smtClean="0"/>
              <a:t> Hub libraries.</a:t>
            </a:r>
          </a:p>
          <a:p>
            <a:r>
              <a:rPr lang="en-US" dirty="0" smtClean="0"/>
              <a:t>Gadgets are rendered with Shindig; we embed them as </a:t>
            </a:r>
            <a:r>
              <a:rPr lang="en-US" dirty="0" err="1" smtClean="0"/>
              <a:t>IFrames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JAAS for login module.</a:t>
            </a:r>
          </a:p>
          <a:p>
            <a:pPr lvl="1"/>
            <a:r>
              <a:rPr lang="en-US" dirty="0" smtClean="0"/>
              <a:t>We currently manage the user profiles ourselves.</a:t>
            </a:r>
          </a:p>
          <a:p>
            <a:r>
              <a:rPr lang="en-US" dirty="0" smtClean="0"/>
              <a:t>GWT, YUI-based gadget support in progress</a:t>
            </a:r>
          </a:p>
          <a:p>
            <a:pPr lvl="1"/>
            <a:r>
              <a:rPr lang="en-US" dirty="0" smtClean="0"/>
              <a:t>YUI: must tweak the YUI “make request” function.</a:t>
            </a:r>
          </a:p>
          <a:p>
            <a:pPr lvl="1"/>
            <a:r>
              <a:rPr lang="en-US" dirty="0" smtClean="0"/>
              <a:t>GWT: CSS and JavaScript relative paths not handled correctly (“same origin” problems)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8093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Shindig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Need to understand </a:t>
            </a:r>
            <a:r>
              <a:rPr lang="en-US" dirty="0" smtClean="0"/>
              <a:t>impact of HTML5 and related stuff</a:t>
            </a:r>
          </a:p>
          <a:p>
            <a:pPr lvl="1"/>
            <a:r>
              <a:rPr lang="en-US" dirty="0" smtClean="0"/>
              <a:t>Web messaging, drag and drop, client-side storage</a:t>
            </a:r>
          </a:p>
          <a:p>
            <a:r>
              <a:rPr lang="en-US" dirty="0" smtClean="0"/>
              <a:t>Collaborators like to use their own JavaScript libraries, frameworks (YUI, GWT, PMRPC, </a:t>
            </a:r>
            <a:r>
              <a:rPr lang="en-US" dirty="0" err="1" smtClean="0"/>
              <a:t>jQuery</a:t>
            </a:r>
            <a:r>
              <a:rPr lang="en-US" dirty="0" smtClean="0"/>
              <a:t>, …) instead of </a:t>
            </a:r>
            <a:r>
              <a:rPr lang="en-US" dirty="0" err="1" smtClean="0"/>
              <a:t>OpenSocial</a:t>
            </a:r>
            <a:r>
              <a:rPr lang="en-US" smtClean="0"/>
              <a:t> Gadget </a:t>
            </a:r>
            <a:r>
              <a:rPr lang="en-US" dirty="0" smtClean="0"/>
              <a:t>libraries 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ill have SOP problems when making AJAX calls, etc.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Many nice gadgets in </a:t>
            </a:r>
            <a:r>
              <a:rPr lang="en-US" dirty="0" err="1" smtClean="0"/>
              <a:t>iGoogle</a:t>
            </a:r>
            <a:r>
              <a:rPr lang="en-US" dirty="0" smtClean="0"/>
              <a:t> use non-standard or proprietary tags</a:t>
            </a:r>
          </a:p>
          <a:p>
            <a:pPr lvl="1"/>
            <a:r>
              <a:rPr lang="en-US" dirty="0" smtClean="0"/>
              <a:t>Google </a:t>
            </a:r>
            <a:r>
              <a:rPr lang="en-US" dirty="0" err="1" smtClean="0"/>
              <a:t>Viz</a:t>
            </a:r>
            <a:r>
              <a:rPr lang="en-US" dirty="0" smtClean="0"/>
              <a:t>, Charts, etc.</a:t>
            </a:r>
          </a:p>
          <a:p>
            <a:r>
              <a:rPr lang="en-US" dirty="0" smtClean="0"/>
              <a:t>Most gadgets are toys.  No good Google docs, spreadsheet integration with gadgets.   </a:t>
            </a:r>
          </a:p>
          <a:p>
            <a:pPr lvl="1"/>
            <a:r>
              <a:rPr lang="en-US" dirty="0" smtClean="0"/>
              <a:t>To survive, </a:t>
            </a:r>
            <a:r>
              <a:rPr lang="en-US" dirty="0" err="1" smtClean="0"/>
              <a:t>OpenSocial</a:t>
            </a:r>
            <a:r>
              <a:rPr lang="en-US" dirty="0" smtClean="0"/>
              <a:t> needs a set of high quality, open source, portable, sustainable productivity, content management, document management, and related tools.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2657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 Movies: See </a:t>
            </a:r>
            <a:r>
              <a:rPr lang="en-US" dirty="0">
                <a:hlinkClick r:id="rId2"/>
              </a:rPr>
              <a:t>http://www.collab-ogce.org/ogce/index.php/Main_Page#What_Does_It_Do.</a:t>
            </a:r>
            <a:r>
              <a:rPr lang="en-US" dirty="0" smtClean="0">
                <a:hlinkClick r:id="rId2"/>
              </a:rPr>
              <a:t>3F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OGCE Web Site:  </a:t>
            </a:r>
            <a:r>
              <a:rPr lang="en-US" dirty="0" smtClean="0">
                <a:hlinkClick r:id="rId3"/>
              </a:rPr>
              <a:t>http://www.collab-ogce.org</a:t>
            </a:r>
            <a:endParaRPr lang="en-US" dirty="0" smtClean="0"/>
          </a:p>
          <a:p>
            <a:r>
              <a:rPr lang="en-US" dirty="0" smtClean="0"/>
              <a:t>News Feed/Blog: </a:t>
            </a:r>
            <a:r>
              <a:rPr lang="en-US" dirty="0" smtClean="0">
                <a:hlinkClick r:id="rId4"/>
              </a:rPr>
              <a:t>http://collab-ogce.blogspot.com</a:t>
            </a:r>
            <a:endParaRPr lang="en-US" dirty="0" smtClean="0"/>
          </a:p>
          <a:p>
            <a:r>
              <a:rPr lang="en-US" dirty="0" smtClean="0"/>
              <a:t>Contact us: </a:t>
            </a:r>
          </a:p>
          <a:p>
            <a:pPr lvl="1"/>
            <a:r>
              <a:rPr lang="en-US" dirty="0">
                <a:hlinkClick r:id="rId5"/>
              </a:rPr>
              <a:t>o</a:t>
            </a:r>
            <a:r>
              <a:rPr lang="en-US" dirty="0" smtClean="0">
                <a:hlinkClick r:id="rId5"/>
              </a:rPr>
              <a:t>gce-discuss@googlegroups.com</a:t>
            </a:r>
            <a:endParaRPr lang="en-US" dirty="0" smtClean="0"/>
          </a:p>
          <a:p>
            <a:pPr lvl="1"/>
            <a:r>
              <a:rPr lang="en-US" dirty="0"/>
              <a:t>http://</a:t>
            </a:r>
            <a:r>
              <a:rPr lang="en-US" dirty="0" err="1"/>
              <a:t>groups.google.com</a:t>
            </a:r>
            <a:r>
              <a:rPr lang="en-US" dirty="0"/>
              <a:t>/group/</a:t>
            </a:r>
            <a:r>
              <a:rPr lang="en-US" dirty="0" err="1"/>
              <a:t>ogce</a:t>
            </a:r>
            <a:r>
              <a:rPr lang="en-US" dirty="0"/>
              <a:t>-discuss</a:t>
            </a:r>
            <a:r>
              <a:rPr lang="en-US" dirty="0" smtClean="0"/>
              <a:t>/</a:t>
            </a:r>
          </a:p>
          <a:p>
            <a:r>
              <a:rPr lang="en-US" dirty="0" smtClean="0"/>
              <a:t>Software Downloads: Software is available as tagged SVN releases from our </a:t>
            </a:r>
            <a:r>
              <a:rPr lang="en-US" dirty="0" err="1" smtClean="0"/>
              <a:t>SourceForge</a:t>
            </a:r>
            <a:r>
              <a:rPr lang="en-US" dirty="0" smtClean="0"/>
              <a:t> project. </a:t>
            </a:r>
          </a:p>
          <a:p>
            <a:pPr lvl="1"/>
            <a:r>
              <a:rPr lang="en-US" dirty="0">
                <a:hlinkClick r:id="rId6"/>
              </a:rPr>
              <a:t>http://sourceforge.net/projects/ogce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pl-PL" dirty="0" smtClean="0"/>
          </a:p>
          <a:p>
            <a:pPr lvl="1"/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smtClean="0">
                <a:hlinkClick r:id="rId7"/>
              </a:rPr>
              <a:t>http</a:t>
            </a:r>
            <a:r>
              <a:rPr lang="pl-PL" dirty="0">
                <a:hlinkClick r:id="rId7"/>
              </a:rPr>
              <a:t>://www.collab-ogce.org/ogce/index.php/</a:t>
            </a:r>
            <a:r>
              <a:rPr lang="pl-PL" dirty="0" smtClean="0">
                <a:hlinkClick r:id="rId7"/>
              </a:rPr>
              <a:t>Portal_download</a:t>
            </a:r>
            <a:r>
              <a:rPr lang="pl-P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144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078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00600"/>
            <a:ext cx="9144000" cy="20870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Better </a:t>
            </a:r>
            <a:r>
              <a:rPr lang="en-US" dirty="0" smtClean="0"/>
              <a:t>integration between our user management system and Shindig</a:t>
            </a:r>
          </a:p>
          <a:p>
            <a:pPr lvl="1"/>
            <a:r>
              <a:rPr lang="en-US" dirty="0" smtClean="0"/>
              <a:t>Implement and expose </a:t>
            </a:r>
            <a:r>
              <a:rPr lang="en-US" dirty="0" err="1" smtClean="0"/>
              <a:t>OpenSocial</a:t>
            </a:r>
            <a:r>
              <a:rPr lang="en-US" dirty="0" smtClean="0"/>
              <a:t> REST APIs (Person, Activity, </a:t>
            </a:r>
            <a:r>
              <a:rPr lang="en-US" dirty="0" err="1" smtClean="0"/>
              <a:t>AppData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Better administration </a:t>
            </a:r>
            <a:r>
              <a:rPr lang="en-US" dirty="0" smtClean="0"/>
              <a:t>interfaces</a:t>
            </a:r>
            <a:endParaRPr lang="en-US" dirty="0" smtClean="0"/>
          </a:p>
          <a:p>
            <a:r>
              <a:rPr lang="en-US" dirty="0" smtClean="0"/>
              <a:t>Better </a:t>
            </a:r>
            <a:r>
              <a:rPr lang="en-US" dirty="0" smtClean="0"/>
              <a:t>mobile device-compatible layouts</a:t>
            </a:r>
          </a:p>
          <a:p>
            <a:pPr lvl="1"/>
            <a:r>
              <a:rPr lang="en-US" dirty="0" smtClean="0"/>
              <a:t>But remain browser-based.</a:t>
            </a:r>
          </a:p>
          <a:p>
            <a:r>
              <a:rPr lang="en-US" dirty="0" smtClean="0"/>
              <a:t>Distributed security with REST, OAuth</a:t>
            </a:r>
          </a:p>
          <a:p>
            <a:pPr lvl="1"/>
            <a:r>
              <a:rPr lang="en-US" dirty="0" smtClean="0"/>
              <a:t>Identity confirmation, profile services</a:t>
            </a:r>
            <a:endParaRPr lang="en-US" dirty="0"/>
          </a:p>
          <a:p>
            <a:pPr lvl="1"/>
            <a:r>
              <a:rPr lang="en-US" dirty="0" smtClean="0"/>
              <a:t>Delegated X509 Credentials</a:t>
            </a:r>
          </a:p>
          <a:p>
            <a:r>
              <a:rPr lang="en-US" dirty="0" smtClean="0"/>
              <a:t>General trend: the Gadget Container becomes less and less visible, more of a backend service.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485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OGCE Gadget Portal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Two layouts</a:t>
            </a:r>
          </a:p>
          <a:p>
            <a:pPr lvl="1"/>
            <a:r>
              <a:rPr lang="en-US" dirty="0" smtClean="0"/>
              <a:t>Tab</a:t>
            </a:r>
          </a:p>
          <a:p>
            <a:pPr lvl="1"/>
            <a:r>
              <a:rPr lang="en-US" dirty="0" smtClean="0"/>
              <a:t>Tree</a:t>
            </a:r>
          </a:p>
          <a:p>
            <a:r>
              <a:rPr lang="en-US" dirty="0" smtClean="0"/>
              <a:t>Gadget group manipulation – add/remove</a:t>
            </a:r>
          </a:p>
          <a:p>
            <a:r>
              <a:rPr lang="en-US" dirty="0" smtClean="0"/>
              <a:t>Four built-in themes</a:t>
            </a:r>
          </a:p>
          <a:p>
            <a:r>
              <a:rPr lang="en-US" dirty="0" smtClean="0"/>
              <a:t>Gadget manipulation</a:t>
            </a:r>
          </a:p>
          <a:p>
            <a:pPr lvl="1"/>
            <a:r>
              <a:rPr lang="en-US" dirty="0" smtClean="0"/>
              <a:t>Add/remove Gadget</a:t>
            </a:r>
          </a:p>
          <a:p>
            <a:pPr lvl="1"/>
            <a:r>
              <a:rPr lang="en-US" dirty="0" smtClean="0"/>
              <a:t>Drag and Drop</a:t>
            </a:r>
          </a:p>
          <a:p>
            <a:pPr lvl="1"/>
            <a:r>
              <a:rPr lang="en-US" dirty="0" smtClean="0"/>
              <a:t>Two gadget views: home and canvas</a:t>
            </a:r>
          </a:p>
          <a:p>
            <a:pPr lvl="1"/>
            <a:r>
              <a:rPr lang="en-US" dirty="0" smtClean="0"/>
              <a:t>Gadget setting</a:t>
            </a:r>
          </a:p>
          <a:p>
            <a:r>
              <a:rPr lang="en-US" dirty="0" smtClean="0"/>
              <a:t>Session persistence</a:t>
            </a:r>
          </a:p>
          <a:p>
            <a:r>
              <a:rPr lang="en-US" dirty="0" smtClean="0"/>
              <a:t>Layout data</a:t>
            </a:r>
          </a:p>
          <a:p>
            <a:pPr lvl="1"/>
            <a:r>
              <a:rPr lang="en-US" dirty="0" smtClean="0"/>
              <a:t>View, modify layout data</a:t>
            </a:r>
          </a:p>
          <a:p>
            <a:pPr lvl="1"/>
            <a:r>
              <a:rPr lang="en-US" dirty="0" smtClean="0"/>
              <a:t>Easy to migrate when you do a new installation</a:t>
            </a:r>
          </a:p>
          <a:p>
            <a:pPr lvl="1"/>
            <a:r>
              <a:rPr lang="en-US" dirty="0" smtClean="0"/>
              <a:t>Inspect</a:t>
            </a:r>
          </a:p>
          <a:p>
            <a:r>
              <a:rPr lang="en-US" dirty="0" smtClean="0"/>
              <a:t>On demand rendering</a:t>
            </a:r>
          </a:p>
          <a:p>
            <a:r>
              <a:rPr lang="en-US" dirty="0" smtClean="0"/>
              <a:t>Customization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OGCE Gadget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Build an open, lightweight, flexible, easy-to-build, general portal </a:t>
            </a:r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Agile development: make use of existing and widely-accepted technologies and services.</a:t>
            </a:r>
          </a:p>
          <a:p>
            <a:pPr lvl="2"/>
            <a:r>
              <a:rPr lang="en-US" dirty="0" smtClean="0"/>
              <a:t>Web 2.0, Gadget, </a:t>
            </a:r>
            <a:r>
              <a:rPr lang="en-US" dirty="0" err="1" smtClean="0"/>
              <a:t>OpenSocial</a:t>
            </a:r>
            <a:r>
              <a:rPr lang="en-US" dirty="0" smtClean="0"/>
              <a:t>, </a:t>
            </a:r>
            <a:r>
              <a:rPr lang="en-US" dirty="0" err="1" smtClean="0"/>
              <a:t>OpenID</a:t>
            </a:r>
            <a:r>
              <a:rPr lang="en-US" dirty="0" smtClean="0"/>
              <a:t>, </a:t>
            </a:r>
            <a:r>
              <a:rPr lang="en-US" dirty="0" err="1" smtClean="0"/>
              <a:t>OAuth</a:t>
            </a:r>
            <a:endParaRPr lang="en-US" dirty="0" smtClean="0"/>
          </a:p>
          <a:p>
            <a:pPr lvl="2"/>
            <a:r>
              <a:rPr lang="en-US" dirty="0" smtClean="0"/>
              <a:t>Google Calendar, Picasa, </a:t>
            </a:r>
            <a:r>
              <a:rPr lang="en-US" dirty="0" err="1" smtClean="0"/>
              <a:t>Blogspot</a:t>
            </a:r>
            <a:r>
              <a:rPr lang="en-US" dirty="0" smtClean="0"/>
              <a:t>, Twitter</a:t>
            </a:r>
          </a:p>
          <a:p>
            <a:pPr lvl="2"/>
            <a:r>
              <a:rPr lang="en-US" dirty="0" err="1" smtClean="0"/>
              <a:t>TeraGrid</a:t>
            </a:r>
            <a:r>
              <a:rPr lang="en-US" dirty="0" smtClean="0"/>
              <a:t> services, Open Life Science Gateway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Science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TeraGrid</a:t>
            </a:r>
            <a:endParaRPr lang="en-US" dirty="0" smtClean="0"/>
          </a:p>
          <a:p>
            <a:pPr lvl="1"/>
            <a:r>
              <a:rPr lang="en-US" dirty="0" err="1" smtClean="0"/>
              <a:t>MiniGpir</a:t>
            </a:r>
            <a:r>
              <a:rPr lang="en-US" dirty="0" smtClean="0"/>
              <a:t>, load monitoring, resource usage</a:t>
            </a:r>
          </a:p>
          <a:p>
            <a:r>
              <a:rPr lang="en-US" dirty="0" smtClean="0"/>
              <a:t>Open Life Science Gateway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OAuth</a:t>
            </a:r>
            <a:r>
              <a:rPr lang="en-US" dirty="0" smtClean="0"/>
              <a:t> to submit jobs and access resources</a:t>
            </a:r>
          </a:p>
          <a:p>
            <a:r>
              <a:rPr lang="en-US" dirty="0" err="1" smtClean="0"/>
              <a:t>Cyberaide</a:t>
            </a:r>
            <a:endParaRPr lang="en-US" dirty="0" smtClean="0"/>
          </a:p>
          <a:p>
            <a:pPr lvl="1"/>
            <a:r>
              <a:rPr lang="en-US" dirty="0" smtClean="0"/>
              <a:t>Interact with Grid using web interface</a:t>
            </a:r>
          </a:p>
          <a:p>
            <a:pPr lvl="2"/>
            <a:r>
              <a:rPr lang="en-US" dirty="0" err="1" smtClean="0"/>
              <a:t>MyProxy</a:t>
            </a:r>
            <a:r>
              <a:rPr lang="en-US" dirty="0" smtClean="0"/>
              <a:t> authentication</a:t>
            </a:r>
          </a:p>
          <a:p>
            <a:pPr lvl="2"/>
            <a:r>
              <a:rPr lang="en-US" dirty="0" err="1" smtClean="0"/>
              <a:t>Globus</a:t>
            </a:r>
            <a:r>
              <a:rPr lang="en-US" dirty="0" smtClean="0"/>
              <a:t> Job Submission</a:t>
            </a:r>
          </a:p>
          <a:p>
            <a:pPr lvl="2"/>
            <a:r>
              <a:rPr lang="en-US" dirty="0" err="1" smtClean="0"/>
              <a:t>GridFTP</a:t>
            </a:r>
            <a:r>
              <a:rPr lang="en-US" dirty="0" smtClean="0"/>
              <a:t> file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Teragrid</a:t>
            </a:r>
            <a:r>
              <a:rPr lang="en-US" dirty="0" smtClean="0"/>
              <a:t> Gadgets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" y="1143000"/>
            <a:ext cx="865632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OGCE Software’s and Related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>
                <a:hlinkClick r:id="rId4"/>
              </a:rPr>
              <a:t>OGCE Layout Manager</a:t>
            </a:r>
            <a:r>
              <a:rPr lang="en-US" sz="1600" dirty="0" smtClean="0"/>
              <a:t>: This project is to provide Open Social-compatible gadget layout container and gadget host server. </a:t>
            </a:r>
          </a:p>
          <a:p>
            <a:pPr lvl="1"/>
            <a:r>
              <a:rPr lang="en-US" sz="1600" dirty="0" smtClean="0"/>
              <a:t>Actively Developed by Gerald Guo, PHD student in Indiana University</a:t>
            </a:r>
          </a:p>
          <a:p>
            <a:pPr lvl="1"/>
            <a:r>
              <a:rPr lang="en-US" sz="1600" dirty="0" smtClean="0"/>
              <a:t>Gadget Develops need not to depend on </a:t>
            </a:r>
            <a:r>
              <a:rPr lang="en-US" sz="1600" dirty="0" err="1" smtClean="0"/>
              <a:t>igoogle</a:t>
            </a:r>
            <a:r>
              <a:rPr lang="en-US" sz="1600" dirty="0" smtClean="0"/>
              <a:t> or </a:t>
            </a:r>
            <a:r>
              <a:rPr lang="en-US" sz="1600" dirty="0" err="1" smtClean="0"/>
              <a:t>orkut</a:t>
            </a:r>
            <a:r>
              <a:rPr lang="en-US" sz="1600" dirty="0" smtClean="0"/>
              <a:t>   </a:t>
            </a:r>
          </a:p>
          <a:p>
            <a:pPr lvl="1"/>
            <a:r>
              <a:rPr lang="en-US" sz="1600" dirty="0" smtClean="0"/>
              <a:t>Lot of new feature are added lately and several new in a queue.</a:t>
            </a:r>
          </a:p>
          <a:p>
            <a:pPr>
              <a:buNone/>
            </a:pPr>
            <a:r>
              <a:rPr lang="en-US" sz="1600" dirty="0" smtClean="0">
                <a:hlinkClick r:id="rId5"/>
              </a:rPr>
              <a:t>GFAC</a:t>
            </a:r>
            <a:r>
              <a:rPr lang="en-US" sz="1600" dirty="0" smtClean="0"/>
              <a:t>: Wrap any command-line application as an </a:t>
            </a:r>
            <a:r>
              <a:rPr lang="en-US" sz="1600" dirty="0" err="1" smtClean="0"/>
              <a:t>Webservice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Developed for Lead Project and now generalized for any gateway.</a:t>
            </a:r>
          </a:p>
          <a:p>
            <a:pPr lvl="1"/>
            <a:r>
              <a:rPr lang="en-US" sz="1600" dirty="0" err="1" smtClean="0"/>
              <a:t>Rearchitected</a:t>
            </a:r>
            <a:r>
              <a:rPr lang="en-US" sz="1600" dirty="0" smtClean="0"/>
              <a:t> to work as Axis 2 service to leverage handler architecture and REST support. </a:t>
            </a:r>
          </a:p>
          <a:p>
            <a:pPr>
              <a:buNone/>
            </a:pPr>
            <a:r>
              <a:rPr lang="en-US" sz="2000" dirty="0" smtClean="0"/>
              <a:t>Publications and related research</a:t>
            </a:r>
          </a:p>
          <a:p>
            <a:r>
              <a:rPr lang="en-US" sz="1600" dirty="0" smtClean="0">
                <a:hlinkClick r:id="rId6" action="ppaction://hlinkfile"/>
              </a:rPr>
              <a:t>Building the </a:t>
            </a:r>
            <a:r>
              <a:rPr lang="en-US" sz="1600" dirty="0" err="1" smtClean="0">
                <a:hlinkClick r:id="rId6" action="ppaction://hlinkfile"/>
              </a:rPr>
              <a:t>PolarGrid</a:t>
            </a:r>
            <a:r>
              <a:rPr lang="en-US" sz="1600" dirty="0" smtClean="0">
                <a:hlinkClick r:id="rId6" action="ppaction://hlinkfile"/>
              </a:rPr>
              <a:t> Portal Using Web 2.0 and </a:t>
            </a:r>
            <a:r>
              <a:rPr lang="en-US" sz="1600" dirty="0" err="1" smtClean="0">
                <a:hlinkClick r:id="rId6" action="ppaction://hlinkfile"/>
              </a:rPr>
              <a:t>OpenSocial</a:t>
            </a:r>
            <a:r>
              <a:rPr lang="en-US" sz="1600" dirty="0" smtClean="0"/>
              <a:t> GCE09 Grid Computing Environments 2009 workshop at SC09 Portland Oregon November 20 2009</a:t>
            </a:r>
          </a:p>
          <a:p>
            <a:r>
              <a:rPr lang="en-US" sz="1600" dirty="0" smtClean="0">
                <a:hlinkClick r:id="rId7"/>
              </a:rPr>
              <a:t>http://www.collab-ogce.org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http://collab-ogce.blogspot.com/</a:t>
            </a:r>
            <a:endParaRPr lang="en-US" sz="1600" dirty="0" smtClean="0"/>
          </a:p>
          <a:p>
            <a:r>
              <a:rPr lang="en-US" sz="1600" dirty="0" smtClean="0">
                <a:hlinkClick r:id="rId9"/>
              </a:rPr>
              <a:t>http://cglreport.zhenhua.info/</a:t>
            </a:r>
          </a:p>
          <a:p>
            <a:r>
              <a:rPr lang="en-US" sz="1600" dirty="0" smtClean="0">
                <a:hlinkClick r:id="rId9"/>
              </a:rPr>
              <a:t>http://communitygrids-raman.blogspot.com/2009/07/open-social-frameworks_20.html</a:t>
            </a:r>
            <a:endParaRPr lang="en-US" sz="1600" dirty="0" smtClean="0"/>
          </a:p>
          <a:p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UC </a:t>
            </a:r>
            <a:r>
              <a:rPr lang="en-US" dirty="0" err="1" smtClean="0"/>
              <a:t>TeraGrid</a:t>
            </a:r>
            <a:r>
              <a:rPr lang="en-US" dirty="0" smtClean="0"/>
              <a:t> Gadgets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44" y="1360193"/>
            <a:ext cx="9144000" cy="4202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34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Tom </a:t>
            </a:r>
            <a:r>
              <a:rPr lang="en-US" sz="1400" dirty="0" err="1" smtClean="0"/>
              <a:t>Uram</a:t>
            </a:r>
            <a:r>
              <a:rPr lang="en-US" sz="1400" dirty="0" smtClean="0"/>
              <a:t>, University of Chicago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8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Introduction to </a:t>
            </a:r>
            <a:r>
              <a:rPr lang="en-US" sz="4000" dirty="0" err="1" smtClean="0"/>
              <a:t>Polargrid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An NSF-funded MRI project that provides computing support for the Center for the Remote Sensing of Ice Sheets (</a:t>
            </a:r>
            <a:r>
              <a:rPr lang="en-US" sz="2100" dirty="0" err="1" smtClean="0"/>
              <a:t>CReSIS</a:t>
            </a:r>
            <a:r>
              <a:rPr lang="en-US" sz="2100" dirty="0" smtClean="0"/>
              <a:t>, </a:t>
            </a:r>
            <a:r>
              <a:rPr lang="en-US" sz="2100" dirty="0" smtClean="0">
                <a:hlinkClick r:id="rId4"/>
              </a:rPr>
              <a:t>https://www.cresis.ku.edu/</a:t>
            </a:r>
            <a:r>
              <a:rPr lang="en-US" sz="2100" dirty="0" smtClean="0"/>
              <a:t>)</a:t>
            </a:r>
          </a:p>
          <a:p>
            <a:r>
              <a:rPr lang="en-US" sz="2100" dirty="0" err="1" smtClean="0"/>
              <a:t>CReSIS</a:t>
            </a:r>
            <a:r>
              <a:rPr lang="en-US" sz="2100" dirty="0" smtClean="0"/>
              <a:t> is primarily concerned with using Synthetic Aperture Radar (SAR) techniques to obtain information on the depth of the Greenland and Antarctic ice sheets and their underlying rock beds.</a:t>
            </a:r>
          </a:p>
          <a:p>
            <a:r>
              <a:rPr lang="en-US" sz="2100" dirty="0" smtClean="0"/>
              <a:t>Provides both in-the-field computing clusters for initial image processing and larger clusters at Indiana University for full-scale image processing.</a:t>
            </a:r>
          </a:p>
          <a:p>
            <a:r>
              <a:rPr lang="en-US" sz="2100" dirty="0" smtClean="0"/>
              <a:t>Image processing is needed to produce data products of multiple levels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Partners &amp; Collaborators</a:t>
            </a:r>
          </a:p>
          <a:p>
            <a:r>
              <a:rPr lang="en-US" sz="2100" dirty="0" smtClean="0"/>
              <a:t>Jeff Woods at ECSU</a:t>
            </a:r>
          </a:p>
          <a:p>
            <a:r>
              <a:rPr lang="en-US" sz="2100" dirty="0" smtClean="0"/>
              <a:t>University of Kansas</a:t>
            </a:r>
          </a:p>
          <a:p>
            <a:r>
              <a:rPr lang="en-US" sz="2100" dirty="0" smtClean="0"/>
              <a:t>Ohio State University </a:t>
            </a:r>
          </a:p>
          <a:p>
            <a:r>
              <a:rPr lang="en-US" sz="2100" dirty="0" smtClean="0"/>
              <a:t>Pennsylvania State University 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Portal Requirements</a:t>
            </a:r>
            <a:endParaRPr lang="en-US" sz="4000" dirty="0"/>
          </a:p>
        </p:txBody>
      </p:sp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View </a:t>
            </a:r>
            <a:r>
              <a:rPr lang="en-US" sz="2800" dirty="0" err="1" smtClean="0"/>
              <a:t>CReSIS</a:t>
            </a:r>
            <a:r>
              <a:rPr lang="en-US" sz="2800" dirty="0" smtClean="0"/>
              <a:t> data sets, run filters, and view results through Web map interfaces.</a:t>
            </a:r>
          </a:p>
          <a:p>
            <a:r>
              <a:rPr lang="en-US" sz="2800" dirty="0" smtClean="0"/>
              <a:t>See/Share user’s events in a Calendar.</a:t>
            </a:r>
          </a:p>
          <a:p>
            <a:r>
              <a:rPr lang="en-US" sz="2800" dirty="0" smtClean="0"/>
              <a:t>Update results to a common repository with appropriate access controls.</a:t>
            </a:r>
          </a:p>
          <a:p>
            <a:r>
              <a:rPr lang="en-US" sz="2800" dirty="0" smtClean="0"/>
              <a:t>Post the status of computational experiments.</a:t>
            </a:r>
          </a:p>
          <a:p>
            <a:r>
              <a:rPr lang="en-US" sz="2800" dirty="0" smtClean="0"/>
              <a:t>Support collaboration and information exchange by interfacing to blogs and discussion area.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Approaches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frameworks like Sakai, </a:t>
            </a:r>
            <a:r>
              <a:rPr lang="en-US" dirty="0" err="1" smtClean="0"/>
              <a:t>Moodle</a:t>
            </a:r>
            <a:r>
              <a:rPr lang="en-US" dirty="0" smtClean="0"/>
              <a:t>, </a:t>
            </a:r>
            <a:r>
              <a:rPr lang="en-US" dirty="0" err="1" smtClean="0"/>
              <a:t>Liferay</a:t>
            </a:r>
            <a:r>
              <a:rPr lang="en-US" dirty="0" smtClean="0"/>
              <a:t>, </a:t>
            </a:r>
            <a:r>
              <a:rPr lang="en-US" dirty="0" err="1" smtClean="0"/>
              <a:t>Exo</a:t>
            </a:r>
            <a:r>
              <a:rPr lang="en-US" dirty="0" smtClean="0"/>
              <a:t> and </a:t>
            </a:r>
            <a:r>
              <a:rPr lang="en-US" dirty="0" err="1" smtClean="0"/>
              <a:t>Drupal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Building open system using </a:t>
            </a:r>
            <a:r>
              <a:rPr lang="en-US" dirty="0" err="1" smtClean="0"/>
              <a:t>OpenSocial</a:t>
            </a:r>
            <a:r>
              <a:rPr lang="en-US" dirty="0" smtClean="0"/>
              <a:t> Gadget and using Google services or social network services like </a:t>
            </a:r>
            <a:r>
              <a:rPr lang="en-US" dirty="0" err="1" smtClean="0"/>
              <a:t>Facebook</a:t>
            </a:r>
            <a:r>
              <a:rPr lang="en-US" dirty="0" smtClean="0"/>
              <a:t>, Twitter etc. for collaboration</a:t>
            </a:r>
          </a:p>
          <a:p>
            <a:endParaRPr lang="en-US" dirty="0"/>
          </a:p>
        </p:txBody>
      </p:sp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Polargrid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Content Placeholder 3" descr="PortalArchitecture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00200" y="1076325"/>
            <a:ext cx="5477328" cy="4943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100" dirty="0" smtClean="0"/>
              <a:t>REST service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100" dirty="0" smtClean="0"/>
              <a:t>To integrate gadget with GFAC service.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100" dirty="0" smtClean="0"/>
              <a:t>Call GFAC </a:t>
            </a:r>
            <a:r>
              <a:rPr lang="en-US" sz="2100" dirty="0" err="1" smtClean="0"/>
              <a:t>Webservice</a:t>
            </a:r>
            <a:r>
              <a:rPr lang="en-US" sz="2100" dirty="0" smtClean="0"/>
              <a:t> and read the SOAP response to read result.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100" dirty="0" smtClean="0"/>
              <a:t>Upload resultant image to Picasa  with parameters information.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100" dirty="0" smtClean="0"/>
              <a:t>Add this activity to the calendar under particulate calendar name.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100" dirty="0" smtClean="0"/>
              <a:t>Publish this activity along with Picasa URL and Calendar event to Twitter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2100" dirty="0" smtClean="0"/>
              <a:t>Create JSON response for Gadget</a:t>
            </a:r>
          </a:p>
          <a:p>
            <a:r>
              <a:rPr lang="en-US" sz="2100" dirty="0" smtClean="0"/>
              <a:t>GFAC Service is to wrap the service request and establish communication with </a:t>
            </a:r>
            <a:r>
              <a:rPr lang="en-US" sz="2100" dirty="0" err="1" smtClean="0"/>
              <a:t>Teragrid</a:t>
            </a:r>
            <a:r>
              <a:rPr lang="en-US" sz="2100" dirty="0" smtClean="0"/>
              <a:t> resources to run the </a:t>
            </a:r>
            <a:r>
              <a:rPr lang="en-US" sz="2100" dirty="0" err="1" smtClean="0"/>
              <a:t>Matlab</a:t>
            </a:r>
            <a:r>
              <a:rPr lang="en-US" sz="2100" dirty="0" smtClean="0"/>
              <a:t> job.     </a:t>
            </a:r>
          </a:p>
          <a:p>
            <a:r>
              <a:rPr lang="en-US" sz="2100" dirty="0" err="1" smtClean="0"/>
              <a:t>Matlab</a:t>
            </a:r>
            <a:r>
              <a:rPr lang="en-US" sz="2100" dirty="0" smtClean="0"/>
              <a:t> filter: Binary takes all the parameters and process the filters for required data set.</a:t>
            </a:r>
          </a:p>
          <a:p>
            <a:endParaRPr lang="en-US" sz="21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Backend services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PolarGrid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Content Placeholder 3" descr="PortalArchitecture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64717"/>
            <a:ext cx="5477328" cy="4943475"/>
          </a:xfrm>
        </p:spPr>
      </p:pic>
      <p:pic>
        <p:nvPicPr>
          <p:cNvPr id="5" name="Picture 4" descr="PervasiveINTERIORc.eps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400" y="4953000"/>
            <a:ext cx="5105400" cy="1295400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47800" y="1002792"/>
            <a:ext cx="2819400" cy="3810000"/>
          </a:xfrm>
          <a:prstGeom prst="round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218176" y="1673352"/>
            <a:ext cx="1828800" cy="2971800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40194" y="1002792"/>
            <a:ext cx="2117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PolarGrid</a:t>
            </a:r>
            <a:r>
              <a:rPr lang="en-US" dirty="0" smtClean="0"/>
              <a:t> specific </a:t>
            </a:r>
          </a:p>
          <a:p>
            <a:r>
              <a:rPr lang="en-US" dirty="0" smtClean="0"/>
              <a:t>gadgets and services</a:t>
            </a:r>
            <a:endParaRPr lang="en-US" dirty="0"/>
          </a:p>
        </p:txBody>
      </p:sp>
      <p:sp>
        <p:nvSpPr>
          <p:cNvPr id="16" name="Curved Left Arrow 15"/>
          <p:cNvSpPr/>
          <p:nvPr/>
        </p:nvSpPr>
        <p:spPr>
          <a:xfrm rot="2531629">
            <a:off x="7521734" y="1532715"/>
            <a:ext cx="414377" cy="16825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Right Arrow 17"/>
          <p:cNvSpPr/>
          <p:nvPr/>
        </p:nvSpPr>
        <p:spPr>
          <a:xfrm rot="5687350">
            <a:off x="5469053" y="-373043"/>
            <a:ext cx="367466" cy="29030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3076" y="5278820"/>
            <a:ext cx="171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Generic services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6781800" y="5410200"/>
            <a:ext cx="457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  <p:bldP spid="16" grpId="0" animBg="1"/>
      <p:bldP spid="18" grpId="0" animBg="1"/>
      <p:bldP spid="11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Uniform interfaces based on HTTP</a:t>
            </a:r>
          </a:p>
          <a:p>
            <a:r>
              <a:rPr lang="en-US" dirty="0" smtClean="0"/>
              <a:t>Resource-oriented (resource can be anything)</a:t>
            </a:r>
          </a:p>
          <a:p>
            <a:r>
              <a:rPr lang="en-US" dirty="0" smtClean="0"/>
              <a:t>Each resource is identified by a unique URL</a:t>
            </a:r>
          </a:p>
          <a:p>
            <a:r>
              <a:rPr lang="en-US" dirty="0" smtClean="0"/>
              <a:t>State transition (Link resources together)</a:t>
            </a:r>
          </a:p>
          <a:p>
            <a:r>
              <a:rPr lang="en-US" dirty="0" smtClean="0"/>
              <a:t>Resources have multiple representations (JSON,XML)</a:t>
            </a:r>
          </a:p>
          <a:p>
            <a:r>
              <a:rPr lang="en-US" b="1" dirty="0" smtClean="0"/>
              <a:t>Good for both browser-to-server and server-to-server interactions</a:t>
            </a:r>
          </a:p>
          <a:p>
            <a:r>
              <a:rPr lang="en-US" dirty="0" smtClean="0">
                <a:ea typeface="ＭＳ Ｐゴシック" pitchFamily="34" charset="-128"/>
              </a:rPr>
              <a:t>Alternative - SOAP-based WS</a:t>
            </a:r>
          </a:p>
          <a:p>
            <a:pPr lvl="1"/>
            <a:r>
              <a:rPr lang="en-US" dirty="0" smtClean="0"/>
              <a:t>About 60 core </a:t>
            </a:r>
            <a:r>
              <a:rPr lang="en-US" dirty="0" err="1" smtClean="0"/>
              <a:t>ws</a:t>
            </a:r>
            <a:r>
              <a:rPr lang="en-US" dirty="0" smtClean="0"/>
              <a:t>-* protocols</a:t>
            </a:r>
          </a:p>
          <a:p>
            <a:pPr lvl="1"/>
            <a:r>
              <a:rPr lang="en-US" dirty="0" smtClean="0"/>
              <a:t>Designed for server-server interactions </a:t>
            </a:r>
          </a:p>
          <a:p>
            <a:pPr lvl="2"/>
            <a:r>
              <a:rPr lang="en-US" dirty="0" smtClean="0"/>
              <a:t>SOAP and WSDL are really complicated</a:t>
            </a:r>
          </a:p>
          <a:p>
            <a:pPr lvl="2"/>
            <a:r>
              <a:rPr lang="en-US" dirty="0" smtClean="0"/>
              <a:t>Browser-based apps are second-class citizens.</a:t>
            </a:r>
          </a:p>
        </p:txBody>
      </p:sp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Reusability</a:t>
            </a:r>
          </a:p>
          <a:p>
            <a:r>
              <a:rPr lang="en-US" dirty="0" smtClean="0"/>
              <a:t>Google gadget directory contains about 180,000 gadgets.</a:t>
            </a:r>
          </a:p>
          <a:p>
            <a:r>
              <a:rPr lang="en-US" dirty="0" smtClean="0"/>
              <a:t>They can be deployed to OGCE gadget portal.</a:t>
            </a:r>
          </a:p>
          <a:p>
            <a:r>
              <a:rPr lang="en-US" dirty="0" smtClean="0"/>
              <a:t>Common gadgets</a:t>
            </a:r>
          </a:p>
          <a:p>
            <a:pPr lvl="1"/>
            <a:r>
              <a:rPr lang="en-US" dirty="0" smtClean="0"/>
              <a:t>RSS Feed Reader, Calendar,  Email, Task list</a:t>
            </a:r>
          </a:p>
          <a:p>
            <a:r>
              <a:rPr lang="en-US" dirty="0" smtClean="0"/>
              <a:t>Social gadgets</a:t>
            </a:r>
          </a:p>
          <a:p>
            <a:pPr lvl="1"/>
            <a:r>
              <a:rPr lang="en-US" dirty="0" smtClean="0"/>
              <a:t>Twitter, Google Talk, </a:t>
            </a:r>
            <a:r>
              <a:rPr lang="en-US" dirty="0" err="1" smtClean="0"/>
              <a:t>Facebook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Friend 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399"/>
          </a:xfrm>
        </p:spPr>
        <p:txBody>
          <a:bodyPr/>
          <a:lstStyle/>
          <a:p>
            <a:r>
              <a:rPr lang="en-US" sz="2000" dirty="0" smtClean="0"/>
              <a:t>Novel way to integrate Social Features </a:t>
            </a:r>
          </a:p>
          <a:p>
            <a:r>
              <a:rPr lang="en-US" sz="2000" dirty="0" smtClean="0"/>
              <a:t>Allow users to login with existing Google, Yahoo, AOL, </a:t>
            </a:r>
            <a:r>
              <a:rPr lang="en-US" sz="2000" dirty="0" err="1" smtClean="0"/>
              <a:t>OpenID</a:t>
            </a:r>
            <a:r>
              <a:rPr lang="en-US" sz="2000" dirty="0" smtClean="0"/>
              <a:t> accounts</a:t>
            </a:r>
          </a:p>
          <a:p>
            <a:endParaRPr lang="en-US" dirty="0"/>
          </a:p>
        </p:txBody>
      </p:sp>
      <p:pic>
        <p:nvPicPr>
          <p:cNvPr id="9" name="Picture 8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609850"/>
            <a:ext cx="4038600" cy="391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OAuth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/>
          <a:lstStyle/>
          <a:p>
            <a:r>
              <a:rPr lang="en-US" dirty="0" smtClean="0"/>
              <a:t>Drawbacks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V1.0 is vulnerable to session fixation attack (</a:t>
            </a:r>
            <a:r>
              <a:rPr lang="en-US" sz="1800" dirty="0" smtClean="0">
                <a:ea typeface="ＭＳ Ｐゴシック" pitchFamily="34" charset="-128"/>
                <a:hlinkClick r:id="rId4"/>
              </a:rPr>
              <a:t>http://oauth.net/advisories/2009-1</a:t>
            </a:r>
            <a:r>
              <a:rPr lang="en-US" dirty="0" smtClean="0">
                <a:ea typeface="ＭＳ Ｐゴシック" pitchFamily="34" charset="-128"/>
              </a:rPr>
              <a:t>). Fixed in v1.0a.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Delegation granularity (Service provider-specific)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Operations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Data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ea typeface="ＭＳ Ｐゴシック" pitchFamily="34" charset="-128"/>
              </a:rPr>
              <a:t>Access token management</a:t>
            </a:r>
          </a:p>
          <a:p>
            <a:pPr lvl="2"/>
            <a:r>
              <a:rPr lang="en-US" dirty="0" smtClean="0"/>
              <a:t>Non-standard</a:t>
            </a:r>
          </a:p>
          <a:p>
            <a:pPr lvl="2"/>
            <a:r>
              <a:rPr lang="en-US" dirty="0" smtClean="0"/>
              <a:t>Expiration (implicit timeout)</a:t>
            </a:r>
          </a:p>
          <a:p>
            <a:pPr lvl="2"/>
            <a:r>
              <a:rPr lang="en-US" dirty="0" smtClean="0"/>
              <a:t>Revocation (explicitly revoke assigned privileges)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Purdue </a:t>
            </a:r>
            <a:r>
              <a:rPr lang="en-US" dirty="0" err="1" smtClean="0"/>
              <a:t>TeraGrid</a:t>
            </a:r>
            <a:r>
              <a:rPr lang="en-US" dirty="0" smtClean="0"/>
              <a:t> Gadgets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1701"/>
            <a:ext cx="8229600" cy="459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OAuth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Users’ data is served at service providers.</a:t>
            </a:r>
          </a:p>
          <a:p>
            <a:r>
              <a:rPr lang="en-US" dirty="0" smtClean="0">
                <a:ea typeface="ＭＳ Ｐゴシック" pitchFamily="34" charset="-128"/>
              </a:rPr>
              <a:t>Third party apps want to access users’ data.</a:t>
            </a:r>
          </a:p>
          <a:p>
            <a:r>
              <a:rPr lang="en-US" dirty="0" smtClean="0">
                <a:ea typeface="ＭＳ Ｐゴシック" pitchFamily="34" charset="-128"/>
              </a:rPr>
              <a:t>Users don’t need to relinquish username and password to third party apps.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495800"/>
            <a:ext cx="388965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59383" y="3962400"/>
            <a:ext cx="1494383" cy="36933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3rd-party App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10000" y="3962400"/>
            <a:ext cx="102235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Twitter</a:t>
            </a:r>
          </a:p>
        </p:txBody>
      </p:sp>
      <p:cxnSp>
        <p:nvCxnSpPr>
          <p:cNvPr id="7" name="AutoShape 8"/>
          <p:cNvCxnSpPr>
            <a:cxnSpLocks noChangeShapeType="1"/>
            <a:stCxn id="5" idx="3"/>
            <a:endCxn id="6" idx="1"/>
          </p:cNvCxnSpPr>
          <p:nvPr/>
        </p:nvCxnSpPr>
        <p:spPr bwMode="auto">
          <a:xfrm flipV="1">
            <a:off x="2553766" y="4145756"/>
            <a:ext cx="1256234" cy="1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6019800" y="4114801"/>
            <a:ext cx="21336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Google Docs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MySpace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Twitter</a:t>
            </a:r>
          </a:p>
          <a:p>
            <a:pPr algn="ctr"/>
            <a:r>
              <a:rPr lang="en-US" dirty="0" err="1" smtClean="0">
                <a:solidFill>
                  <a:schemeClr val="accent6"/>
                </a:solidFill>
              </a:rPr>
              <a:t>SmugMug</a:t>
            </a:r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70908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Separation of Identity Provider and Relying Parties.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Identity Providers: </a:t>
            </a:r>
            <a:r>
              <a:rPr lang="en-US" dirty="0" err="1" smtClean="0"/>
              <a:t>Blogspot</a:t>
            </a:r>
            <a:r>
              <a:rPr lang="en-US" dirty="0" smtClean="0"/>
              <a:t>, </a:t>
            </a:r>
            <a:r>
              <a:rPr lang="en-US" dirty="0" err="1" smtClean="0"/>
              <a:t>Flickr</a:t>
            </a:r>
            <a:r>
              <a:rPr lang="en-US" dirty="0" smtClean="0"/>
              <a:t>, </a:t>
            </a:r>
          </a:p>
          <a:p>
            <a:r>
              <a:rPr lang="en-US" dirty="0" smtClean="0"/>
              <a:t>Use the same </a:t>
            </a:r>
            <a:r>
              <a:rPr lang="en-US" dirty="0" err="1" smtClean="0"/>
              <a:t>OpenID</a:t>
            </a:r>
            <a:r>
              <a:rPr lang="en-US" dirty="0" smtClean="0"/>
              <a:t> to log in multiple sites.</a:t>
            </a:r>
          </a:p>
          <a:p>
            <a:r>
              <a:rPr lang="en-US" dirty="0" smtClean="0"/>
              <a:t>Bind </a:t>
            </a:r>
            <a:r>
              <a:rPr lang="en-US" dirty="0" err="1" smtClean="0"/>
              <a:t>OpenID</a:t>
            </a:r>
            <a:r>
              <a:rPr lang="en-US" dirty="0" smtClean="0"/>
              <a:t> to local accounts.</a:t>
            </a:r>
          </a:p>
          <a:p>
            <a:r>
              <a:rPr lang="en-US" dirty="0" smtClean="0"/>
              <a:t>After the binding, use </a:t>
            </a:r>
            <a:r>
              <a:rPr lang="en-US" dirty="0" err="1" smtClean="0"/>
              <a:t>OpenID</a:t>
            </a:r>
            <a:r>
              <a:rPr lang="en-US" dirty="0" smtClean="0"/>
              <a:t> for login.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0288" y="1981200"/>
            <a:ext cx="3719512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2297668"/>
            <a:ext cx="205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OGCE Gadget Portal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076271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Google </a:t>
            </a:r>
            <a:r>
              <a:rPr lang="en-US" dirty="0" err="1" smtClean="0"/>
              <a:t>Blogspot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Yahoo!</a:t>
            </a:r>
            <a:br>
              <a:rPr lang="en-US" dirty="0" smtClean="0"/>
            </a:br>
            <a:r>
              <a:rPr lang="en-US" dirty="0" err="1" smtClean="0"/>
              <a:t>Flickr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vasiveINTERIORc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0600"/>
            <a:ext cx="9144000" cy="2087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OpenSocial</a:t>
            </a:r>
            <a:endParaRPr lang="en-US" dirty="0"/>
          </a:p>
        </p:txBody>
      </p:sp>
      <p:pic>
        <p:nvPicPr>
          <p:cNvPr id="5" name="Picture 9" descr="openSocial_arch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679" y="2133600"/>
            <a:ext cx="59486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2971800"/>
            <a:ext cx="27432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Components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Interface :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REST,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Javascript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APIs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Client : Ajax, Gadget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Message Format : 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JSON, XML</a:t>
            </a: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Security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OAuth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90513" marR="0" lvl="0" indent="-2905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Data Model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1430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</a:rPr>
              <a:t> A coherent open architecture designed for social network services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   and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Polargrid</a:t>
            </a:r>
            <a:r>
              <a:rPr lang="en-US" dirty="0" smtClean="0"/>
              <a:t> Discussion Board Gadget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1"/>
            <a:ext cx="896082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OGCE Funds Full Gateway Software </a:t>
            </a:r>
            <a:r>
              <a:rPr lang="en-US" sz="3600" dirty="0" err="1" smtClean="0"/>
              <a:t>Lifecyle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747917"/>
              </p:ext>
            </p:extLst>
          </p:nvPr>
        </p:nvGraphicFramePr>
        <p:xfrm>
          <a:off x="457399" y="1346730"/>
          <a:ext cx="8229203" cy="4749271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64030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OGCE Partners and People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4732289"/>
              </p:ext>
            </p:extLst>
          </p:nvPr>
        </p:nvGraphicFramePr>
        <p:xfrm>
          <a:off x="428625" y="1378816"/>
          <a:ext cx="828675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6191251"/>
              </a:tblGrid>
              <a:tr h="487043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Institution</a:t>
                      </a:r>
                      <a:endParaRPr lang="en-US" sz="27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People</a:t>
                      </a:r>
                      <a:endParaRPr lang="en-US" sz="2700" dirty="0"/>
                    </a:p>
                  </a:txBody>
                  <a:tcPr marL="57150" marR="57150" marT="38100" marB="38100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sz="2700" dirty="0" smtClean="0"/>
                        <a:t>Indiana University </a:t>
                      </a:r>
                      <a:endParaRPr lang="en-US" sz="27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Marlon Pierce, Suresh </a:t>
                      </a:r>
                      <a:r>
                        <a:rPr lang="en-US" sz="2700" dirty="0" err="1" smtClean="0"/>
                        <a:t>Marru</a:t>
                      </a:r>
                      <a:r>
                        <a:rPr lang="en-US" sz="2700" dirty="0" smtClean="0"/>
                        <a:t>, </a:t>
                      </a:r>
                      <a:r>
                        <a:rPr lang="en-US" sz="2700" dirty="0" err="1" smtClean="0"/>
                        <a:t>Raminder</a:t>
                      </a:r>
                      <a:r>
                        <a:rPr lang="en-US" sz="2700" dirty="0" smtClean="0"/>
                        <a:t> Singh, </a:t>
                      </a:r>
                      <a:r>
                        <a:rPr lang="en-US" sz="2700" dirty="0" err="1" smtClean="0"/>
                        <a:t>Archit</a:t>
                      </a:r>
                      <a:r>
                        <a:rPr lang="en-US" sz="2700" dirty="0" smtClean="0"/>
                        <a:t> </a:t>
                      </a:r>
                      <a:r>
                        <a:rPr lang="en-US" sz="2700" dirty="0" err="1" smtClean="0"/>
                        <a:t>Kulshrestha</a:t>
                      </a:r>
                      <a:r>
                        <a:rPr lang="en-US" sz="2700" dirty="0" smtClean="0"/>
                        <a:t>, Gerald </a:t>
                      </a:r>
                      <a:r>
                        <a:rPr lang="en-US" sz="2700" dirty="0" err="1" smtClean="0"/>
                        <a:t>Guo</a:t>
                      </a:r>
                      <a:endParaRPr lang="en-US" sz="2700" dirty="0" smtClean="0"/>
                    </a:p>
                    <a:p>
                      <a:endParaRPr lang="en-US" sz="2700" dirty="0"/>
                    </a:p>
                  </a:txBody>
                  <a:tcPr marL="57150" marR="57150" marT="38100" marB="38100"/>
                </a:tc>
              </a:tr>
              <a:tr h="889000"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NCSA/UIUC</a:t>
                      </a:r>
                    </a:p>
                    <a:p>
                      <a:endParaRPr lang="en-US" sz="27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 smtClean="0"/>
                        <a:t>Sudhakar</a:t>
                      </a:r>
                      <a:r>
                        <a:rPr lang="en-US" sz="2700" dirty="0" smtClean="0"/>
                        <a:t> </a:t>
                      </a:r>
                      <a:r>
                        <a:rPr lang="en-US" sz="2700" dirty="0" err="1" smtClean="0"/>
                        <a:t>Pamidighantam</a:t>
                      </a:r>
                      <a:r>
                        <a:rPr lang="en-US" sz="2700" dirty="0" smtClean="0"/>
                        <a:t>, </a:t>
                      </a:r>
                      <a:r>
                        <a:rPr lang="en-US" sz="2700" dirty="0" err="1" smtClean="0"/>
                        <a:t>Shaowen</a:t>
                      </a:r>
                      <a:r>
                        <a:rPr lang="en-US" sz="2700" dirty="0" smtClean="0"/>
                        <a:t> Wang, Yan Liu</a:t>
                      </a:r>
                    </a:p>
                  </a:txBody>
                  <a:tcPr marL="57150" marR="57150" marT="38100" marB="38100"/>
                </a:tc>
              </a:tr>
              <a:tr h="585241"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Purdue University</a:t>
                      </a: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Carol Song, </a:t>
                      </a:r>
                      <a:r>
                        <a:rPr lang="en-US" sz="2700" dirty="0" err="1" smtClean="0"/>
                        <a:t>Lan</a:t>
                      </a:r>
                      <a:r>
                        <a:rPr lang="en-US" sz="2700" dirty="0" smtClean="0"/>
                        <a:t> Zhao, David Braun, Shawn Wu</a:t>
                      </a:r>
                    </a:p>
                  </a:txBody>
                  <a:tcPr marL="57150" marR="57150" marT="38100" marB="38100"/>
                </a:tc>
              </a:tr>
              <a:tr h="882767">
                <a:tc>
                  <a:txBody>
                    <a:bodyPr/>
                    <a:lstStyle/>
                    <a:p>
                      <a:pPr marL="0" marR="0" indent="0" algn="l" defTabSz="13062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UT</a:t>
                      </a:r>
                      <a:r>
                        <a:rPr lang="en-US" sz="2700" baseline="0" dirty="0" smtClean="0"/>
                        <a:t>HSCSA</a:t>
                      </a:r>
                      <a:endParaRPr lang="en-US" sz="2700" dirty="0" smtClean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700" dirty="0" err="1" smtClean="0"/>
                        <a:t>Emre</a:t>
                      </a:r>
                      <a:r>
                        <a:rPr lang="en-US" sz="2700" dirty="0" smtClean="0"/>
                        <a:t> Brookes, </a:t>
                      </a:r>
                      <a:r>
                        <a:rPr lang="en-US" sz="2700" dirty="0" err="1" smtClean="0"/>
                        <a:t>Borries</a:t>
                      </a:r>
                      <a:r>
                        <a:rPr lang="en-US" sz="2700" dirty="0" smtClean="0"/>
                        <a:t> </a:t>
                      </a:r>
                      <a:r>
                        <a:rPr lang="en-US" sz="2700" dirty="0" err="1" smtClean="0"/>
                        <a:t>Demeler</a:t>
                      </a:r>
                      <a:r>
                        <a:rPr lang="en-US" sz="2700" dirty="0" smtClean="0"/>
                        <a:t>, Bruce </a:t>
                      </a:r>
                      <a:r>
                        <a:rPr lang="en-US" sz="2700" dirty="0" err="1" smtClean="0"/>
                        <a:t>Dubbs</a:t>
                      </a:r>
                      <a:endParaRPr lang="en-US" sz="2700" dirty="0"/>
                    </a:p>
                  </a:txBody>
                  <a:tcPr marL="57150" marR="5715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8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SimpleGrid Gadgets</a:t>
            </a:r>
          </a:p>
        </p:txBody>
      </p:sp>
      <p:pic>
        <p:nvPicPr>
          <p:cNvPr id="30723" name="Picture 2" descr="simplegrid_gadge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828800" y="6248400"/>
            <a:ext cx="533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Yan Liu</a:t>
            </a:r>
            <a:r>
              <a:rPr lang="en-US" sz="1800" smtClean="0"/>
              <a:t>, UIUC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0652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OGCE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http://www.collab-ogce.org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http://collab-</a:t>
            </a:r>
            <a:r>
              <a:rPr lang="en-US" dirty="0" smtClean="0">
                <a:hlinkClick r:id="rId3"/>
              </a:rPr>
              <a:t>ogce.blogspot.com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http://twitter.com/ogceproject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809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Gateway Computing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OGCE team develops software for building secure, Web-based Science Gateways</a:t>
            </a:r>
          </a:p>
          <a:p>
            <a:pPr lvl="1"/>
            <a:r>
              <a:rPr lang="en-US" dirty="0" smtClean="0"/>
              <a:t>Chemistry, Bioinformatics, Biophysics, Environmental Sciences</a:t>
            </a:r>
          </a:p>
          <a:p>
            <a:r>
              <a:rPr lang="en-US" dirty="0" smtClean="0"/>
              <a:t>OGCE is funded by the National Science Foundation’s Software Development for Cyberinfrastructure (SDCI)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56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OGCE Software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551968"/>
              </p:ext>
            </p:extLst>
          </p:nvPr>
        </p:nvGraphicFramePr>
        <p:xfrm>
          <a:off x="428625" y="1397000"/>
          <a:ext cx="8429625" cy="4792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414"/>
                <a:gridCol w="6104211"/>
              </a:tblGrid>
              <a:tr h="482141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Name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Description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</a:tr>
              <a:tr h="92732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OGCE Gadget</a:t>
                      </a:r>
                      <a:r>
                        <a:rPr lang="en-US" sz="2300" baseline="0" dirty="0" smtClean="0"/>
                        <a:t> Container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An</a:t>
                      </a:r>
                      <a:r>
                        <a:rPr lang="en-US" sz="2300" baseline="0" dirty="0" smtClean="0"/>
                        <a:t> </a:t>
                      </a:r>
                      <a:r>
                        <a:rPr lang="en-US" sz="2300" baseline="0" dirty="0" err="1" smtClean="0"/>
                        <a:t>OpenSocial</a:t>
                      </a:r>
                      <a:r>
                        <a:rPr lang="en-US" sz="2300" baseline="0" dirty="0" smtClean="0"/>
                        <a:t> and Google gadget-compatible Web container for running Web gadgets.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</a:tr>
              <a:tr h="996996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GFAC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A Web service for generating, securely invoking,</a:t>
                      </a:r>
                      <a:r>
                        <a:rPr lang="en-US" sz="2300" baseline="0" dirty="0" smtClean="0"/>
                        <a:t> and managing the lifecycle of scientific applications on Grids and Clouds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</a:tr>
              <a:tr h="86051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Workflow</a:t>
                      </a:r>
                      <a:r>
                        <a:rPr lang="en-US" sz="2300" baseline="0" dirty="0" smtClean="0"/>
                        <a:t> Tools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Composer</a:t>
                      </a:r>
                      <a:r>
                        <a:rPr lang="en-US" sz="2300" baseline="0" dirty="0" smtClean="0"/>
                        <a:t> (</a:t>
                      </a:r>
                      <a:r>
                        <a:rPr lang="en-US" sz="2300" baseline="0" dirty="0" err="1" smtClean="0"/>
                        <a:t>XBaya</a:t>
                      </a:r>
                      <a:r>
                        <a:rPr lang="en-US" sz="2300" baseline="0" dirty="0" smtClean="0"/>
                        <a:t>), enactment engines, event system, and service registry to support scientific workflows on Grids and Clouds.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</a:tr>
              <a:tr h="860518"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Gadgets</a:t>
                      </a:r>
                      <a:r>
                        <a:rPr lang="en-US" sz="2300" baseline="0" dirty="0" smtClean="0"/>
                        <a:t> and Gadget Building Tools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300" dirty="0" smtClean="0"/>
                        <a:t>Tools</a:t>
                      </a:r>
                      <a:r>
                        <a:rPr lang="en-US" sz="2300" baseline="0" dirty="0" smtClean="0"/>
                        <a:t> for building secure Google-gadget based Science Gateways.</a:t>
                      </a:r>
                      <a:endParaRPr lang="en-US" sz="2300" dirty="0"/>
                    </a:p>
                  </a:txBody>
                  <a:tcPr marL="57150" marR="5715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85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Gadget-Based Science Gateways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1752600" y="5638800"/>
            <a:ext cx="2514600" cy="762000"/>
          </a:xfrm>
          <a:prstGeom prst="righ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LEAD</a:t>
            </a:r>
            <a:endParaRPr lang="en-US" sz="3600" dirty="0"/>
          </a:p>
        </p:txBody>
      </p:sp>
      <p:sp>
        <p:nvSpPr>
          <p:cNvPr id="7" name="Left Arrow Callout 6"/>
          <p:cNvSpPr/>
          <p:nvPr/>
        </p:nvSpPr>
        <p:spPr>
          <a:xfrm>
            <a:off x="7162800" y="2514600"/>
            <a:ext cx="1828800" cy="9144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MyOSG</a:t>
            </a:r>
            <a:endParaRPr lang="en-US" dirty="0"/>
          </a:p>
        </p:txBody>
      </p:sp>
      <p:pic>
        <p:nvPicPr>
          <p:cNvPr id="8" name="Picture 7" descr="polargrid_por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126038" cy="3201645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yosg_canvas_screenshot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51" y="1813718"/>
            <a:ext cx="5183298" cy="3230563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Callout 8"/>
          <p:cNvSpPr/>
          <p:nvPr/>
        </p:nvSpPr>
        <p:spPr>
          <a:xfrm>
            <a:off x="5638800" y="914400"/>
            <a:ext cx="2438400" cy="7620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PolarGrid</a:t>
            </a:r>
            <a:endParaRPr lang="en-US" dirty="0"/>
          </a:p>
        </p:txBody>
      </p:sp>
      <p:pic>
        <p:nvPicPr>
          <p:cNvPr id="10" name="Picture 9" descr="lead_gadget_por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657600"/>
            <a:ext cx="4648200" cy="317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65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2460</Words>
  <Application>Microsoft Macintosh PowerPoint</Application>
  <PresentationFormat>On-screen Show (4:3)</PresentationFormat>
  <Paragraphs>335</Paragraphs>
  <Slides>45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Building Science Gateways Using Gadgets and OpenSocial</vt:lpstr>
      <vt:lpstr>What Is a Science Gateway?</vt:lpstr>
      <vt:lpstr>UC TeraGrid Gadgets</vt:lpstr>
      <vt:lpstr>Purdue TeraGrid Gadgets</vt:lpstr>
      <vt:lpstr>SimpleGrid Gadgets</vt:lpstr>
      <vt:lpstr>About OGCE</vt:lpstr>
      <vt:lpstr>Open Gateway Computing Environments</vt:lpstr>
      <vt:lpstr>OGCE Software</vt:lpstr>
      <vt:lpstr>Google Gadget-Based Science Gateways</vt:lpstr>
      <vt:lpstr>Slide 10</vt:lpstr>
      <vt:lpstr>Slide 11</vt:lpstr>
      <vt:lpstr>Slide 12</vt:lpstr>
      <vt:lpstr>Slide 13</vt:lpstr>
      <vt:lpstr>Slide 14</vt:lpstr>
      <vt:lpstr>Mobile Support</vt:lpstr>
      <vt:lpstr>OGCE Gadget Container Details</vt:lpstr>
      <vt:lpstr>Why a Gadget Container?</vt:lpstr>
      <vt:lpstr>Slide 18</vt:lpstr>
      <vt:lpstr>Example Gadgets</vt:lpstr>
      <vt:lpstr>Implementation Details</vt:lpstr>
      <vt:lpstr>Shindig Issues</vt:lpstr>
      <vt:lpstr>More Information</vt:lpstr>
      <vt:lpstr>Additional Slides</vt:lpstr>
      <vt:lpstr>Future Directions</vt:lpstr>
      <vt:lpstr>OGCE Gadget Portal Features</vt:lpstr>
      <vt:lpstr>OGCE Gadget Portal</vt:lpstr>
      <vt:lpstr>Other Science Use Cases</vt:lpstr>
      <vt:lpstr>Teragrid Gadgets</vt:lpstr>
      <vt:lpstr>OGCE Software’s and Related links</vt:lpstr>
      <vt:lpstr>Introduction to Polargrid</vt:lpstr>
      <vt:lpstr>Portal Requirements</vt:lpstr>
      <vt:lpstr>Approaches</vt:lpstr>
      <vt:lpstr>Polargrid Architecture</vt:lpstr>
      <vt:lpstr>Backend services</vt:lpstr>
      <vt:lpstr>PolarGrid Architecture</vt:lpstr>
      <vt:lpstr>REST</vt:lpstr>
      <vt:lpstr>Gadget Resource</vt:lpstr>
      <vt:lpstr>Google Friend Connect</vt:lpstr>
      <vt:lpstr>OAuth (cont.)</vt:lpstr>
      <vt:lpstr>OAuth</vt:lpstr>
      <vt:lpstr>OpenID</vt:lpstr>
      <vt:lpstr>OpenSocial</vt:lpstr>
      <vt:lpstr>Polargrid Discussion Board Gadget</vt:lpstr>
      <vt:lpstr>OGCE Funds Full Gateway Software Lifecyle</vt:lpstr>
      <vt:lpstr>OGCE Partners and People</vt:lpstr>
    </vt:vector>
  </TitlesOfParts>
  <Company>IUB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Zhenhua Guo</dc:creator>
  <cp:lastModifiedBy>Marlon Pierce</cp:lastModifiedBy>
  <cp:revision>427</cp:revision>
  <dcterms:created xsi:type="dcterms:W3CDTF">2010-12-06T20:11:52Z</dcterms:created>
  <dcterms:modified xsi:type="dcterms:W3CDTF">2010-12-06T22:55:18Z</dcterms:modified>
</cp:coreProperties>
</file>