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Lst>
  <p:notesMasterIdLst>
    <p:notesMasterId r:id="rId19"/>
  </p:notesMasterIdLst>
  <p:handoutMasterIdLst>
    <p:handoutMasterId r:id="rId20"/>
  </p:handoutMasterIdLst>
  <p:sldIdLst>
    <p:sldId id="544" r:id="rId2"/>
    <p:sldId id="548" r:id="rId3"/>
    <p:sldId id="541" r:id="rId4"/>
    <p:sldId id="478" r:id="rId5"/>
    <p:sldId id="488" r:id="rId6"/>
    <p:sldId id="538" r:id="rId7"/>
    <p:sldId id="546" r:id="rId8"/>
    <p:sldId id="550" r:id="rId9"/>
    <p:sldId id="547" r:id="rId10"/>
    <p:sldId id="551" r:id="rId11"/>
    <p:sldId id="482" r:id="rId12"/>
    <p:sldId id="542" r:id="rId13"/>
    <p:sldId id="528" r:id="rId14"/>
    <p:sldId id="480" r:id="rId15"/>
    <p:sldId id="369" r:id="rId16"/>
    <p:sldId id="529" r:id="rId17"/>
    <p:sldId id="504" r:id="rId18"/>
  </p:sldIdLst>
  <p:sldSz cx="9144000" cy="6858000" type="screen4x3"/>
  <p:notesSz cx="6858000" cy="9144000"/>
  <p:defaultTextStyle>
    <a:defPPr>
      <a:defRPr lang="nl-NL"/>
    </a:defPPr>
    <a:lvl1pPr algn="l" rtl="0" eaLnBrk="0" fontAlgn="base" hangingPunct="0">
      <a:spcBef>
        <a:spcPct val="0"/>
      </a:spcBef>
      <a:spcAft>
        <a:spcPct val="0"/>
      </a:spcAft>
      <a:defRPr sz="1200" i="1" kern="1200">
        <a:solidFill>
          <a:schemeClr val="tx1"/>
        </a:solidFill>
        <a:latin typeface="Times" pitchFamily="-65" charset="0"/>
        <a:ea typeface="Arial" pitchFamily="-65" charset="0"/>
        <a:cs typeface="Arial" pitchFamily="-65" charset="0"/>
      </a:defRPr>
    </a:lvl1pPr>
    <a:lvl2pPr marL="457200" algn="l" rtl="0" eaLnBrk="0" fontAlgn="base" hangingPunct="0">
      <a:spcBef>
        <a:spcPct val="0"/>
      </a:spcBef>
      <a:spcAft>
        <a:spcPct val="0"/>
      </a:spcAft>
      <a:defRPr sz="1200" i="1" kern="1200">
        <a:solidFill>
          <a:schemeClr val="tx1"/>
        </a:solidFill>
        <a:latin typeface="Times" pitchFamily="-65" charset="0"/>
        <a:ea typeface="Arial" pitchFamily="-65" charset="0"/>
        <a:cs typeface="Arial" pitchFamily="-65" charset="0"/>
      </a:defRPr>
    </a:lvl2pPr>
    <a:lvl3pPr marL="914400" algn="l" rtl="0" eaLnBrk="0" fontAlgn="base" hangingPunct="0">
      <a:spcBef>
        <a:spcPct val="0"/>
      </a:spcBef>
      <a:spcAft>
        <a:spcPct val="0"/>
      </a:spcAft>
      <a:defRPr sz="1200" i="1" kern="1200">
        <a:solidFill>
          <a:schemeClr val="tx1"/>
        </a:solidFill>
        <a:latin typeface="Times" pitchFamily="-65" charset="0"/>
        <a:ea typeface="Arial" pitchFamily="-65" charset="0"/>
        <a:cs typeface="Arial" pitchFamily="-65" charset="0"/>
      </a:defRPr>
    </a:lvl3pPr>
    <a:lvl4pPr marL="1371600" algn="l" rtl="0" eaLnBrk="0" fontAlgn="base" hangingPunct="0">
      <a:spcBef>
        <a:spcPct val="0"/>
      </a:spcBef>
      <a:spcAft>
        <a:spcPct val="0"/>
      </a:spcAft>
      <a:defRPr sz="1200" i="1" kern="1200">
        <a:solidFill>
          <a:schemeClr val="tx1"/>
        </a:solidFill>
        <a:latin typeface="Times" pitchFamily="-65" charset="0"/>
        <a:ea typeface="Arial" pitchFamily="-65" charset="0"/>
        <a:cs typeface="Arial" pitchFamily="-65" charset="0"/>
      </a:defRPr>
    </a:lvl4pPr>
    <a:lvl5pPr marL="1828800" algn="l" rtl="0" eaLnBrk="0" fontAlgn="base" hangingPunct="0">
      <a:spcBef>
        <a:spcPct val="0"/>
      </a:spcBef>
      <a:spcAft>
        <a:spcPct val="0"/>
      </a:spcAft>
      <a:defRPr sz="1200" i="1" kern="1200">
        <a:solidFill>
          <a:schemeClr val="tx1"/>
        </a:solidFill>
        <a:latin typeface="Times" pitchFamily="-65" charset="0"/>
        <a:ea typeface="Arial" pitchFamily="-65" charset="0"/>
        <a:cs typeface="Arial" pitchFamily="-65" charset="0"/>
      </a:defRPr>
    </a:lvl5pPr>
    <a:lvl6pPr marL="2286000" algn="l" defTabSz="457200" rtl="0" eaLnBrk="1" latinLnBrk="0" hangingPunct="1">
      <a:defRPr sz="1200" i="1" kern="1200">
        <a:solidFill>
          <a:schemeClr val="tx1"/>
        </a:solidFill>
        <a:latin typeface="Times" pitchFamily="-65" charset="0"/>
        <a:ea typeface="Arial" pitchFamily="-65" charset="0"/>
        <a:cs typeface="Arial" pitchFamily="-65" charset="0"/>
      </a:defRPr>
    </a:lvl6pPr>
    <a:lvl7pPr marL="2743200" algn="l" defTabSz="457200" rtl="0" eaLnBrk="1" latinLnBrk="0" hangingPunct="1">
      <a:defRPr sz="1200" i="1" kern="1200">
        <a:solidFill>
          <a:schemeClr val="tx1"/>
        </a:solidFill>
        <a:latin typeface="Times" pitchFamily="-65" charset="0"/>
        <a:ea typeface="Arial" pitchFamily="-65" charset="0"/>
        <a:cs typeface="Arial" pitchFamily="-65" charset="0"/>
      </a:defRPr>
    </a:lvl7pPr>
    <a:lvl8pPr marL="3200400" algn="l" defTabSz="457200" rtl="0" eaLnBrk="1" latinLnBrk="0" hangingPunct="1">
      <a:defRPr sz="1200" i="1" kern="1200">
        <a:solidFill>
          <a:schemeClr val="tx1"/>
        </a:solidFill>
        <a:latin typeface="Times" pitchFamily="-65" charset="0"/>
        <a:ea typeface="Arial" pitchFamily="-65" charset="0"/>
        <a:cs typeface="Arial" pitchFamily="-65" charset="0"/>
      </a:defRPr>
    </a:lvl8pPr>
    <a:lvl9pPr marL="3657600" algn="l" defTabSz="457200" rtl="0" eaLnBrk="1" latinLnBrk="0" hangingPunct="1">
      <a:defRPr sz="1200" i="1" kern="1200">
        <a:solidFill>
          <a:schemeClr val="tx1"/>
        </a:solidFill>
        <a:latin typeface="Times" pitchFamily="-65" charset="0"/>
        <a:ea typeface="Arial" pitchFamily="-65" charset="0"/>
        <a:cs typeface="Arial" pitchFamily="-65"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van Dijk" initials="PCW"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52203"/>
    <a:srgbClr val="B02E04"/>
    <a:srgbClr val="4B1E00"/>
    <a:srgbClr val="CCECFF"/>
    <a:srgbClr val="FFFF00"/>
    <a:srgbClr val="FFFFCC"/>
    <a:srgbClr val="99CCFF"/>
    <a:srgbClr val="FFCC00"/>
    <a:srgbClr val="FFFFFF"/>
    <a:srgbClr val="FFF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27" autoAdjust="0"/>
    <p:restoredTop sz="76364" autoAdjust="0"/>
  </p:normalViewPr>
  <p:slideViewPr>
    <p:cSldViewPr>
      <p:cViewPr>
        <p:scale>
          <a:sx n="100" d="100"/>
          <a:sy n="100" d="100"/>
        </p:scale>
        <p:origin x="-1384"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3" d="100"/>
          <a:sy n="93" d="100"/>
        </p:scale>
        <p:origin x="-351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i="0">
                <a:latin typeface="Times" pitchFamily="-65" charset="0"/>
                <a:ea typeface="Arial" pitchFamily="-65" charset="0"/>
                <a:cs typeface="Arial" pitchFamily="-65" charset="0"/>
              </a:defRPr>
            </a:lvl1pPr>
          </a:lstStyle>
          <a:p>
            <a:pPr>
              <a:defRPr/>
            </a:pPr>
            <a:endParaRPr lang="en-US"/>
          </a:p>
        </p:txBody>
      </p:sp>
      <p:sp>
        <p:nvSpPr>
          <p:cNvPr id="1126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i="0">
                <a:latin typeface="Times" pitchFamily="-65" charset="0"/>
                <a:ea typeface="Arial" pitchFamily="-65" charset="0"/>
                <a:cs typeface="Arial" pitchFamily="-65" charset="0"/>
              </a:defRPr>
            </a:lvl1pPr>
          </a:lstStyle>
          <a:p>
            <a:pPr>
              <a:defRPr/>
            </a:pPr>
            <a:endParaRPr lang="en-US"/>
          </a:p>
        </p:txBody>
      </p:sp>
      <p:sp>
        <p:nvSpPr>
          <p:cNvPr id="1126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i="0">
                <a:latin typeface="Times" pitchFamily="-65" charset="0"/>
                <a:ea typeface="Arial" pitchFamily="-65" charset="0"/>
                <a:cs typeface="Arial" pitchFamily="-65" charset="0"/>
              </a:defRPr>
            </a:lvl1pPr>
          </a:lstStyle>
          <a:p>
            <a:pPr>
              <a:defRPr/>
            </a:pPr>
            <a:endParaRPr lang="en-US"/>
          </a:p>
        </p:txBody>
      </p:sp>
      <p:sp>
        <p:nvSpPr>
          <p:cNvPr id="1126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i="0">
                <a:latin typeface="Times" pitchFamily="-65" charset="0"/>
                <a:ea typeface="Arial" pitchFamily="-65" charset="0"/>
                <a:cs typeface="Arial" pitchFamily="-65" charset="0"/>
              </a:defRPr>
            </a:lvl1pPr>
          </a:lstStyle>
          <a:p>
            <a:pPr>
              <a:defRPr/>
            </a:pPr>
            <a:fld id="{850E8E19-6561-1247-A668-2794DDE01F47}" type="slidenum">
              <a:rPr lang="nl-NL"/>
              <a:pPr>
                <a:defRPr/>
              </a:pPr>
              <a:t>‹#›</a:t>
            </a:fld>
            <a:endParaRPr lang="nl-NL"/>
          </a:p>
        </p:txBody>
      </p:sp>
    </p:spTree>
    <p:extLst>
      <p:ext uri="{BB962C8B-B14F-4D97-AF65-F5344CB8AC3E}">
        <p14:creationId xmlns:p14="http://schemas.microsoft.com/office/powerpoint/2010/main" val="3078967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i="0">
                <a:latin typeface="Times" pitchFamily="-65" charset="0"/>
                <a:ea typeface="Arial" pitchFamily="-65" charset="0"/>
                <a:cs typeface="Arial" pitchFamily="-65" charset="0"/>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i="0">
                <a:latin typeface="Times" pitchFamily="-65" charset="0"/>
                <a:ea typeface="Arial" pitchFamily="-65" charset="0"/>
                <a:cs typeface="Arial" pitchFamily="-65"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i="0">
                <a:latin typeface="Times" pitchFamily="-65" charset="0"/>
                <a:ea typeface="Arial" pitchFamily="-65" charset="0"/>
                <a:cs typeface="Arial" pitchFamily="-65" charset="0"/>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i="0">
                <a:latin typeface="Times" pitchFamily="-65" charset="0"/>
                <a:ea typeface="Arial" pitchFamily="-65" charset="0"/>
                <a:cs typeface="Arial" pitchFamily="-65" charset="0"/>
              </a:defRPr>
            </a:lvl1pPr>
          </a:lstStyle>
          <a:p>
            <a:pPr>
              <a:defRPr/>
            </a:pPr>
            <a:fld id="{399659F2-A97B-FA44-BA56-2DFA1AB117C3}" type="slidenum">
              <a:rPr lang="nl-NL"/>
              <a:pPr>
                <a:defRPr/>
              </a:pPr>
              <a:t>‹#›</a:t>
            </a:fld>
            <a:endParaRPr lang="nl-NL"/>
          </a:p>
        </p:txBody>
      </p:sp>
    </p:spTree>
    <p:extLst>
      <p:ext uri="{BB962C8B-B14F-4D97-AF65-F5344CB8AC3E}">
        <p14:creationId xmlns:p14="http://schemas.microsoft.com/office/powerpoint/2010/main" val="21371122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2"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pitchFamily="2"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2"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2"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2" charset="0"/>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Software_architecture" TargetMode="External"/><Relationship Id="rId4" Type="http://schemas.openxmlformats.org/officeDocument/2006/relationships/hyperlink" Target="http://en.wikipedia.org/wiki/Distributed_computing" TargetMode="External"/><Relationship Id="rId5" Type="http://schemas.openxmlformats.org/officeDocument/2006/relationships/hyperlink" Target="http://en.wikipedia.org/wiki/Hypermedia" TargetMode="External"/><Relationship Id="rId6" Type="http://schemas.openxmlformats.org/officeDocument/2006/relationships/hyperlink" Target="http://en.wikipedia.org/wiki/World_Wide_Web"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eaLnBrk="1" hangingPunct="1"/>
            <a:endParaRPr lang="en-US" dirty="0" smtClean="0">
              <a:latin typeface="Times" pitchFamily="18" charset="0"/>
            </a:endParaRPr>
          </a:p>
        </p:txBody>
      </p:sp>
      <p:sp>
        <p:nvSpPr>
          <p:cNvPr id="18436" name="Slide Number Placeholder 3"/>
          <p:cNvSpPr>
            <a:spLocks noGrp="1"/>
          </p:cNvSpPr>
          <p:nvPr>
            <p:ph type="sldNum" sz="quarter" idx="5"/>
          </p:nvPr>
        </p:nvSpPr>
        <p:spPr>
          <a:noFill/>
        </p:spPr>
        <p:txBody>
          <a:bodyPr/>
          <a:lstStyle/>
          <a:p>
            <a:fld id="{C06C243E-4703-4FD8-880F-25AFF968C402}" type="slidenum">
              <a:rPr lang="nl-NL">
                <a:latin typeface="Arial" charset="0"/>
              </a:rPr>
              <a:pPr/>
              <a:t>1</a:t>
            </a:fld>
            <a:endParaRPr lang="nl-NL">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9659F2-A97B-FA44-BA56-2DFA1AB117C3}" type="slidenum">
              <a:rPr lang="nl-NL"/>
              <a:pPr>
                <a:defRPr/>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Ambitieus</a:t>
            </a:r>
            <a:r>
              <a:rPr lang="en-US" baseline="0" dirty="0" smtClean="0"/>
              <a:t>, </a:t>
            </a:r>
            <a:r>
              <a:rPr lang="en-US" baseline="0" dirty="0" err="1" smtClean="0"/>
              <a:t>er</a:t>
            </a:r>
            <a:r>
              <a:rPr lang="en-US" baseline="0" dirty="0" smtClean="0"/>
              <a:t> </a:t>
            </a:r>
            <a:r>
              <a:rPr lang="en-US" baseline="0" dirty="0" err="1" smtClean="0"/>
              <a:t>moeten</a:t>
            </a:r>
            <a:r>
              <a:rPr lang="en-US" baseline="0" dirty="0" smtClean="0"/>
              <a:t> </a:t>
            </a:r>
            <a:r>
              <a:rPr lang="en-US" baseline="0" dirty="0" err="1" smtClean="0"/>
              <a:t>nog</a:t>
            </a:r>
            <a:r>
              <a:rPr lang="en-US" baseline="0" dirty="0" smtClean="0"/>
              <a:t> </a:t>
            </a:r>
            <a:r>
              <a:rPr lang="en-US" baseline="0" dirty="0" err="1" smtClean="0"/>
              <a:t>veel</a:t>
            </a:r>
            <a:r>
              <a:rPr lang="en-US" baseline="0" dirty="0" smtClean="0"/>
              <a:t> </a:t>
            </a:r>
            <a:r>
              <a:rPr lang="en-US" baseline="0" dirty="0" err="1" smtClean="0"/>
              <a:t>puzzelstukjes</a:t>
            </a:r>
            <a:r>
              <a:rPr lang="en-US" baseline="0" dirty="0" smtClean="0"/>
              <a:t> </a:t>
            </a:r>
            <a:r>
              <a:rPr lang="en-US" baseline="0" dirty="0" err="1" smtClean="0"/>
              <a:t>worden</a:t>
            </a:r>
            <a:r>
              <a:rPr lang="en-US" baseline="0" dirty="0" smtClean="0"/>
              <a:t> </a:t>
            </a:r>
            <a:r>
              <a:rPr lang="en-US" baseline="0" dirty="0" err="1" smtClean="0"/>
              <a:t>gelegd</a:t>
            </a:r>
            <a:r>
              <a:rPr lang="en-US" baseline="0" dirty="0" smtClean="0"/>
              <a:t>.</a:t>
            </a:r>
          </a:p>
          <a:p>
            <a:endParaRPr lang="en-US" baseline="0" dirty="0" smtClean="0"/>
          </a:p>
          <a:p>
            <a:r>
              <a:rPr lang="en-US" baseline="0" dirty="0" smtClean="0"/>
              <a:t>Interop..moet nog veel gebeuren..</a:t>
            </a:r>
          </a:p>
          <a:p>
            <a:endParaRPr lang="en-US" baseline="0" dirty="0" smtClean="0"/>
          </a:p>
          <a:p>
            <a:r>
              <a:rPr lang="en-US" baseline="0" dirty="0" smtClean="0"/>
              <a:t>Rich mashups nu secure met openAjax in opensocial 1.1.</a:t>
            </a:r>
          </a:p>
          <a:p>
            <a:endParaRPr lang="en-US" dirty="0"/>
          </a:p>
        </p:txBody>
      </p:sp>
      <p:sp>
        <p:nvSpPr>
          <p:cNvPr id="4" name="Slide Number Placeholder 3"/>
          <p:cNvSpPr>
            <a:spLocks noGrp="1"/>
          </p:cNvSpPr>
          <p:nvPr>
            <p:ph type="sldNum" sz="quarter" idx="10"/>
          </p:nvPr>
        </p:nvSpPr>
        <p:spPr/>
        <p:txBody>
          <a:bodyPr/>
          <a:lstStyle/>
          <a:p>
            <a:pPr>
              <a:defRPr/>
            </a:pPr>
            <a:fld id="{399659F2-A97B-FA44-BA56-2DFA1AB117C3}" type="slidenum">
              <a:rPr lang="nl-NL" smtClean="0"/>
              <a:pPr>
                <a:defRPr/>
              </a:pPr>
              <a:t>13</a:t>
            </a:fld>
            <a:endParaRPr lang="nl-NL"/>
          </a:p>
        </p:txBody>
      </p:sp>
    </p:spTree>
    <p:extLst>
      <p:ext uri="{BB962C8B-B14F-4D97-AF65-F5344CB8AC3E}">
        <p14:creationId xmlns:p14="http://schemas.microsoft.com/office/powerpoint/2010/main" val="80473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a:defRPr/>
            </a:pPr>
            <a:fld id="{399659F2-A97B-FA44-BA56-2DFA1AB117C3}" type="slidenum">
              <a:rPr lang="nl-NL"/>
              <a:pPr>
                <a:defRPr/>
              </a:pPr>
              <a:t>14</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Wens, een eigen GUI die beheerd</a:t>
            </a:r>
            <a:r>
              <a:rPr lang="en-US" baseline="0"/>
              <a:t> kan worden door de instelling (waardoor een zekere mate van grip wbt look &amp; feel)</a:t>
            </a:r>
            <a:endParaRPr lang="en-US"/>
          </a:p>
        </p:txBody>
      </p:sp>
      <p:sp>
        <p:nvSpPr>
          <p:cNvPr id="4" name="Slide Number Placeholder 3"/>
          <p:cNvSpPr>
            <a:spLocks noGrp="1"/>
          </p:cNvSpPr>
          <p:nvPr>
            <p:ph type="sldNum" sz="quarter" idx="10"/>
          </p:nvPr>
        </p:nvSpPr>
        <p:spPr/>
        <p:txBody>
          <a:bodyPr/>
          <a:lstStyle/>
          <a:p>
            <a:pPr>
              <a:defRPr/>
            </a:pPr>
            <a:fld id="{399659F2-A97B-FA44-BA56-2DFA1AB117C3}" type="slidenum">
              <a:rPr lang="nl-NL"/>
              <a:pPr>
                <a:defRPr/>
              </a:pPr>
              <a:t>15</a:t>
            </a:fld>
            <a:endParaRPr lang="nl-NL"/>
          </a:p>
        </p:txBody>
      </p:sp>
    </p:spTree>
    <p:extLst>
      <p:ext uri="{BB962C8B-B14F-4D97-AF65-F5344CB8AC3E}">
        <p14:creationId xmlns:p14="http://schemas.microsoft.com/office/powerpoint/2010/main" val="2561493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Samenwerken steeds belangrijker,</a:t>
            </a:r>
            <a:r>
              <a:rPr lang="en-US" baseline="0"/>
              <a:t> zowel in het onderwijs als in de wetenschap. Moderne wetenschaps beoefening is multidisciplinair en interinstitutionele activiteit. </a:t>
            </a:r>
          </a:p>
          <a:p>
            <a:endParaRPr lang="en-US" baseline="0"/>
          </a:p>
          <a:p>
            <a:r>
              <a:rPr lang="en-US" baseline="0"/>
              <a:t>Samen leren</a:t>
            </a:r>
          </a:p>
          <a:p>
            <a:r>
              <a:rPr lang="en-US" baseline="0"/>
              <a:t>Samen onderzoeken</a:t>
            </a:r>
          </a:p>
          <a:p>
            <a:r>
              <a:rPr lang="en-US" baseline="0"/>
              <a:t>Delen van content en resources</a:t>
            </a:r>
          </a:p>
          <a:p>
            <a:endParaRPr lang="en-US"/>
          </a:p>
          <a:p>
            <a:pPr marL="171450" indent="-171450">
              <a:buFont typeface="Wingdings" charset="0"/>
              <a:buChar char="à"/>
            </a:pPr>
            <a:r>
              <a:rPr lang="en-US">
                <a:sym typeface="Wingdings"/>
              </a:rPr>
              <a:t>Steeds vaker over de fysieke</a:t>
            </a:r>
            <a:r>
              <a:rPr lang="en-US" baseline="0">
                <a:sym typeface="Wingdings"/>
              </a:rPr>
              <a:t> grenzen van de instelling en in Vos</a:t>
            </a:r>
          </a:p>
          <a:p>
            <a:pPr marL="171450" indent="-171450">
              <a:buFont typeface="Wingdings" charset="0"/>
              <a:buChar char="à"/>
            </a:pPr>
            <a:r>
              <a:rPr lang="en-US" baseline="0">
                <a:sym typeface="Wingdings"/>
              </a:rPr>
              <a:t>Encourage collaboration</a:t>
            </a:r>
            <a:endParaRPr lang="en-US"/>
          </a:p>
        </p:txBody>
      </p:sp>
      <p:sp>
        <p:nvSpPr>
          <p:cNvPr id="4" name="Slide Number Placeholder 3"/>
          <p:cNvSpPr>
            <a:spLocks noGrp="1"/>
          </p:cNvSpPr>
          <p:nvPr>
            <p:ph type="sldNum" sz="quarter" idx="10"/>
          </p:nvPr>
        </p:nvSpPr>
        <p:spPr/>
        <p:txBody>
          <a:bodyPr/>
          <a:lstStyle/>
          <a:p>
            <a:pPr>
              <a:defRPr/>
            </a:pPr>
            <a:fld id="{399659F2-A97B-FA44-BA56-2DFA1AB117C3}" type="slidenum">
              <a:rPr lang="nl-NL"/>
              <a:pPr>
                <a:defRPr/>
              </a:pPr>
              <a:t>2</a:t>
            </a:fld>
            <a:endParaRPr lang="nl-NL"/>
          </a:p>
        </p:txBody>
      </p:sp>
    </p:spTree>
    <p:extLst>
      <p:ext uri="{BB962C8B-B14F-4D97-AF65-F5344CB8AC3E}">
        <p14:creationId xmlns:p14="http://schemas.microsoft.com/office/powerpoint/2010/main" val="2762165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Tot nu toe vaak vormen naar die</a:t>
            </a:r>
            <a:r>
              <a:rPr lang="en-US" baseline="0"/>
              <a:t> oplossing die beschikbaar is.  In toekomst een blokkendoos en vormen naar persoonlijke en groeps behoefte naar eigen inzicht en voorkeur…</a:t>
            </a:r>
          </a:p>
          <a:p>
            <a:endParaRPr lang="en-US" baseline="0"/>
          </a:p>
          <a:p>
            <a:r>
              <a:rPr lang="en-US" baseline="0"/>
              <a:t>Monolithische systemen alleen volstaan niet. Waar nodig uitbreiden met best of breed apps. En die interessante apps komen steeds vaker uit de cloud. Een onuitputtelijke bron van interessante en innovatieve apps</a:t>
            </a:r>
          </a:p>
          <a:p>
            <a:endParaRPr lang="en-US" baseline="0"/>
          </a:p>
          <a:p>
            <a:r>
              <a:rPr lang="en-US" baseline="0"/>
              <a:t>Context</a:t>
            </a:r>
          </a:p>
          <a:p>
            <a:r>
              <a:rPr lang="en-US" baseline="0"/>
              <a:t>Content</a:t>
            </a:r>
          </a:p>
          <a:p>
            <a:r>
              <a:rPr lang="en-US" baseline="0"/>
              <a:t>Action</a:t>
            </a:r>
          </a:p>
          <a:p>
            <a:endParaRPr lang="en-US" baseline="0"/>
          </a:p>
          <a:p>
            <a:endParaRPr lang="en-US" baseline="0"/>
          </a:p>
        </p:txBody>
      </p:sp>
      <p:sp>
        <p:nvSpPr>
          <p:cNvPr id="4" name="Slide Number Placeholder 3"/>
          <p:cNvSpPr>
            <a:spLocks noGrp="1"/>
          </p:cNvSpPr>
          <p:nvPr>
            <p:ph type="sldNum" sz="quarter" idx="10"/>
          </p:nvPr>
        </p:nvSpPr>
        <p:spPr/>
        <p:txBody>
          <a:bodyPr/>
          <a:lstStyle/>
          <a:p>
            <a:pPr>
              <a:defRPr/>
            </a:pPr>
            <a:fld id="{399659F2-A97B-FA44-BA56-2DFA1AB117C3}" type="slidenum">
              <a:rPr lang="nl-NL"/>
              <a:pPr>
                <a:defRPr/>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COIN </a:t>
            </a:r>
            <a:r>
              <a:rPr lang="en-US" dirty="0" smtClean="0">
                <a:sym typeface="Wingdings"/>
              </a:rPr>
              <a:t> van los </a:t>
            </a:r>
            <a:r>
              <a:rPr lang="en-US" dirty="0" err="1" smtClean="0">
                <a:sym typeface="Wingdings"/>
              </a:rPr>
              <a:t>zand</a:t>
            </a:r>
            <a:r>
              <a:rPr lang="en-US" dirty="0" smtClean="0">
                <a:sym typeface="Wingdings"/>
              </a:rPr>
              <a:t> </a:t>
            </a:r>
            <a:r>
              <a:rPr lang="en-US" dirty="0" err="1" smtClean="0">
                <a:sym typeface="Wingdings"/>
              </a:rPr>
              <a:t>een</a:t>
            </a:r>
            <a:r>
              <a:rPr lang="en-US" dirty="0" smtClean="0">
                <a:sym typeface="Wingdings"/>
              </a:rPr>
              <a:t> loosely coupled</a:t>
            </a:r>
            <a:r>
              <a:rPr lang="en-US" baseline="0" dirty="0" smtClean="0">
                <a:sym typeface="Wingdings"/>
              </a:rPr>
              <a:t> </a:t>
            </a:r>
            <a:r>
              <a:rPr lang="en-US" baseline="0" dirty="0" err="1" smtClean="0">
                <a:sym typeface="Wingdings"/>
              </a:rPr>
              <a:t>geheel</a:t>
            </a:r>
            <a:r>
              <a:rPr lang="en-US" baseline="0" dirty="0" smtClean="0">
                <a:sym typeface="Wingdings"/>
              </a:rPr>
              <a:t> </a:t>
            </a:r>
            <a:r>
              <a:rPr lang="en-US" baseline="0" dirty="0" err="1" smtClean="0">
                <a:sym typeface="Wingdings"/>
              </a:rPr>
              <a:t>maken</a:t>
            </a:r>
            <a:r>
              <a:rPr lang="en-US" baseline="0" dirty="0" smtClean="0">
                <a:sym typeface="Wingdings"/>
              </a:rPr>
              <a:t>   synergy van </a:t>
            </a:r>
            <a:r>
              <a:rPr lang="en-US" baseline="0" dirty="0" err="1" smtClean="0">
                <a:sym typeface="Wingdings"/>
              </a:rPr>
              <a:t>federatie</a:t>
            </a:r>
            <a:r>
              <a:rPr lang="en-US" baseline="0" dirty="0" smtClean="0">
                <a:sym typeface="Wingdings"/>
              </a:rPr>
              <a:t>, social networking en online </a:t>
            </a:r>
            <a:r>
              <a:rPr lang="en-US" baseline="0" dirty="0" err="1" smtClean="0">
                <a:sym typeface="Wingdings"/>
              </a:rPr>
              <a:t>applicaties</a:t>
            </a:r>
            <a:r>
              <a:rPr lang="en-US" baseline="0" dirty="0" smtClean="0">
                <a:sym typeface="Wingdings"/>
              </a:rPr>
              <a:t>.</a:t>
            </a:r>
          </a:p>
          <a:p>
            <a:endParaRPr lang="en-US" baseline="0" dirty="0" smtClean="0">
              <a:sym typeface="Wingdings"/>
            </a:endParaRPr>
          </a:p>
          <a:p>
            <a:r>
              <a:rPr lang="en-US" baseline="0" dirty="0" smtClean="0">
                <a:sym typeface="Wingdings"/>
              </a:rPr>
              <a:t>Dit komt overeen met de </a:t>
            </a:r>
            <a:r>
              <a:rPr lang="en-US" sz="1200" kern="1200" smtClean="0">
                <a:solidFill>
                  <a:schemeClr val="tx1"/>
                </a:solidFill>
                <a:latin typeface="Times" pitchFamily="2" charset="0"/>
                <a:ea typeface="ＭＳ Ｐゴシック" pitchFamily="-65" charset="-128"/>
                <a:cs typeface="ＭＳ Ｐゴシック" pitchFamily="-65" charset="-128"/>
              </a:rPr>
              <a:t>visie</a:t>
            </a:r>
            <a:r>
              <a:rPr lang="en-US" sz="1200" kern="1200" baseline="0" smtClean="0">
                <a:solidFill>
                  <a:schemeClr val="tx1"/>
                </a:solidFill>
                <a:latin typeface="Times" pitchFamily="2" charset="0"/>
                <a:ea typeface="ＭＳ Ｐゴシック" pitchFamily="-65" charset="-128"/>
                <a:cs typeface="ＭＳ Ｐゴシック" pitchFamily="-65" charset="-128"/>
              </a:rPr>
              <a:t> </a:t>
            </a:r>
            <a:r>
              <a:rPr lang="de-DE" sz="1200" kern="1200" smtClean="0">
                <a:solidFill>
                  <a:schemeClr val="tx1"/>
                </a:solidFill>
                <a:latin typeface="Times" pitchFamily="2" charset="0"/>
                <a:ea typeface="ＭＳ Ｐゴシック" pitchFamily="-65" charset="-128"/>
                <a:cs typeface="ＭＳ Ｐゴシック" pitchFamily="-65" charset="-128"/>
              </a:rPr>
              <a:t>die</a:t>
            </a:r>
            <a:r>
              <a:rPr lang="de-DE" sz="1200" kern="1200" baseline="0" smtClean="0">
                <a:solidFill>
                  <a:schemeClr val="tx1"/>
                </a:solidFill>
                <a:latin typeface="Times" pitchFamily="2" charset="0"/>
                <a:ea typeface="ＭＳ Ｐゴシック" pitchFamily="-65" charset="-128"/>
                <a:cs typeface="ＭＳ Ｐゴシック" pitchFamily="-65" charset="-128"/>
              </a:rPr>
              <a:t> </a:t>
            </a:r>
            <a:r>
              <a:rPr lang="nl-NL" sz="1200" kern="1200" smtClean="0">
                <a:solidFill>
                  <a:schemeClr val="tx1"/>
                </a:solidFill>
                <a:latin typeface="Times" pitchFamily="2" charset="0"/>
                <a:ea typeface="ＭＳ Ｐゴシック" pitchFamily="-65" charset="-128"/>
                <a:cs typeface="ＭＳ Ｐゴシック" pitchFamily="-65" charset="-128"/>
              </a:rPr>
              <a:t>een</a:t>
            </a:r>
            <a:r>
              <a:rPr lang="nl-NL" sz="1200" kern="1200" baseline="0" smtClean="0">
                <a:solidFill>
                  <a:schemeClr val="tx1"/>
                </a:solidFill>
                <a:latin typeface="Times" pitchFamily="2" charset="0"/>
                <a:ea typeface="ＭＳ Ｐゴシック" pitchFamily="-65" charset="-128"/>
                <a:cs typeface="ＭＳ Ｐゴシック" pitchFamily="-65" charset="-128"/>
              </a:rPr>
              <a:t> </a:t>
            </a:r>
            <a:r>
              <a:rPr lang="nl-NL" sz="1200" kern="1200" smtClean="0">
                <a:solidFill>
                  <a:schemeClr val="tx1"/>
                </a:solidFill>
                <a:latin typeface="Times" pitchFamily="2" charset="0"/>
                <a:ea typeface="ＭＳ Ｐゴシック" pitchFamily="-65" charset="-128"/>
                <a:cs typeface="ＭＳ Ｐゴシック" pitchFamily="-65" charset="-128"/>
              </a:rPr>
              <a:t>aantal </a:t>
            </a:r>
            <a:r>
              <a:rPr lang="en-US" sz="1200" kern="1200" smtClean="0">
                <a:solidFill>
                  <a:schemeClr val="tx1"/>
                </a:solidFill>
                <a:latin typeface="Times" pitchFamily="2" charset="0"/>
                <a:ea typeface="ＭＳ Ｐゴシック" pitchFamily="-65" charset="-128"/>
                <a:cs typeface="ＭＳ Ｐゴシック" pitchFamily="-65" charset="-128"/>
              </a:rPr>
              <a:t>I</a:t>
            </a:r>
            <a:r>
              <a:rPr lang="nl-NL" sz="1200" kern="1200" smtClean="0">
                <a:solidFill>
                  <a:schemeClr val="tx1"/>
                </a:solidFill>
                <a:latin typeface="Times" pitchFamily="2" charset="0"/>
                <a:ea typeface="ＭＳ Ｐゴシック" pitchFamily="-65" charset="-128"/>
                <a:cs typeface="ＭＳ Ｐゴシック" pitchFamily="-65" charset="-128"/>
              </a:rPr>
              <a:t>nstellingen zelf </a:t>
            </a:r>
            <a:r>
              <a:rPr lang="en-US" sz="1200" kern="1200" smtClean="0">
                <a:solidFill>
                  <a:schemeClr val="tx1"/>
                </a:solidFill>
                <a:latin typeface="Times" pitchFamily="2" charset="0"/>
                <a:ea typeface="ＭＳ Ｐゴシック" pitchFamily="-65" charset="-128"/>
                <a:cs typeface="ＭＳ Ｐゴシック" pitchFamily="-65" charset="-128"/>
              </a:rPr>
              <a:t>h</a:t>
            </a:r>
            <a:r>
              <a:rPr lang="nl-NL" sz="1200" kern="1200" smtClean="0">
                <a:solidFill>
                  <a:schemeClr val="tx1"/>
                </a:solidFill>
                <a:latin typeface="Times" pitchFamily="2" charset="0"/>
                <a:ea typeface="ＭＳ Ｐゴシック" pitchFamily="-65" charset="-128"/>
                <a:cs typeface="ＭＳ Ｐゴシック" pitchFamily="-65" charset="-128"/>
              </a:rPr>
              <a:t>eeft ontwikkeld </a:t>
            </a:r>
            <a:r>
              <a:rPr lang="en-US" sz="1200" kern="1200" smtClean="0">
                <a:solidFill>
                  <a:schemeClr val="tx1"/>
                </a:solidFill>
                <a:latin typeface="Times" pitchFamily="2" charset="0"/>
                <a:ea typeface="ＭＳ Ｐゴシック" pitchFamily="-65" charset="-128"/>
                <a:cs typeface="ＭＳ Ｐゴシック" pitchFamily="-65" charset="-128"/>
              </a:rPr>
              <a:t>op </a:t>
            </a:r>
            <a:r>
              <a:rPr lang="nl-NL" sz="1200" kern="1200" smtClean="0">
                <a:solidFill>
                  <a:schemeClr val="tx1"/>
                </a:solidFill>
                <a:latin typeface="Times" pitchFamily="2" charset="0"/>
                <a:ea typeface="ＭＳ Ｐゴシック" pitchFamily="-65" charset="-128"/>
                <a:cs typeface="ＭＳ Ｐゴシック" pitchFamily="-65" charset="-128"/>
              </a:rPr>
              <a:t>haar </a:t>
            </a:r>
            <a:r>
              <a:rPr lang="en-US" sz="1200" kern="1200" smtClean="0">
                <a:solidFill>
                  <a:schemeClr val="tx1"/>
                </a:solidFill>
                <a:latin typeface="Times" pitchFamily="2" charset="0"/>
                <a:ea typeface="ＭＳ Ｐゴシック" pitchFamily="-65" charset="-128"/>
                <a:cs typeface="ＭＳ Ｐゴシック" pitchFamily="-65" charset="-128"/>
              </a:rPr>
              <a:t>service</a:t>
            </a:r>
          </a:p>
          <a:p>
            <a:r>
              <a:rPr lang="fi-FI" sz="1200" kern="1200" smtClean="0">
                <a:solidFill>
                  <a:schemeClr val="tx1"/>
                </a:solidFill>
                <a:latin typeface="Times" pitchFamily="2" charset="0"/>
                <a:ea typeface="ＭＳ Ｐゴシック" pitchFamily="-65" charset="-128"/>
                <a:cs typeface="ＭＳ Ｐゴシック" pitchFamily="-65" charset="-128"/>
              </a:rPr>
              <a:t>architectuur.</a:t>
            </a:r>
            <a:endParaRPr lang="en-US" dirty="0"/>
          </a:p>
        </p:txBody>
      </p:sp>
      <p:sp>
        <p:nvSpPr>
          <p:cNvPr id="4" name="Slide Number Placeholder 3"/>
          <p:cNvSpPr>
            <a:spLocks noGrp="1"/>
          </p:cNvSpPr>
          <p:nvPr>
            <p:ph type="sldNum" sz="quarter" idx="10"/>
          </p:nvPr>
        </p:nvSpPr>
        <p:spPr/>
        <p:txBody>
          <a:bodyPr/>
          <a:lstStyle/>
          <a:p>
            <a:pPr>
              <a:defRPr/>
            </a:pPr>
            <a:fld id="{399659F2-A97B-FA44-BA56-2DFA1AB117C3}" type="slidenum">
              <a:rPr lang="nl-NL" smtClean="0"/>
              <a:pPr>
                <a:defRPr/>
              </a:pPr>
              <a:t>4</a:t>
            </a:fld>
            <a:endParaRPr lang="nl-NL"/>
          </a:p>
        </p:txBody>
      </p:sp>
    </p:spTree>
    <p:extLst>
      <p:ext uri="{BB962C8B-B14F-4D97-AF65-F5344CB8AC3E}">
        <p14:creationId xmlns:p14="http://schemas.microsoft.com/office/powerpoint/2010/main" val="553747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first encounter of opensocial</a:t>
            </a:r>
          </a:p>
        </p:txBody>
      </p:sp>
      <p:sp>
        <p:nvSpPr>
          <p:cNvPr id="4" name="Slide Number Placeholder 3"/>
          <p:cNvSpPr>
            <a:spLocks noGrp="1"/>
          </p:cNvSpPr>
          <p:nvPr>
            <p:ph type="sldNum" sz="quarter" idx="10"/>
          </p:nvPr>
        </p:nvSpPr>
        <p:spPr/>
        <p:txBody>
          <a:bodyPr/>
          <a:lstStyle/>
          <a:p>
            <a:pPr>
              <a:defRPr/>
            </a:pPr>
            <a:fld id="{399659F2-A97B-FA44-BA56-2DFA1AB117C3}" type="slidenum">
              <a:rPr lang="nl-NL"/>
              <a:pPr>
                <a:defRPr/>
              </a:pPr>
              <a:t>5</a:t>
            </a:fld>
            <a:endParaRPr lang="nl-NL"/>
          </a:p>
        </p:txBody>
      </p:sp>
    </p:spTree>
    <p:extLst>
      <p:ext uri="{BB962C8B-B14F-4D97-AF65-F5344CB8AC3E}">
        <p14:creationId xmlns:p14="http://schemas.microsoft.com/office/powerpoint/2010/main" val="2767077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Koppeling aan de federatie</a:t>
            </a:r>
            <a:r>
              <a:rPr lang="en-US" baseline="0"/>
              <a:t> wordt als logisch en noodzakelijk genoemd</a:t>
            </a:r>
          </a:p>
          <a:p>
            <a:endParaRPr lang="en-US" baseline="0"/>
          </a:p>
          <a:p>
            <a:r>
              <a:rPr lang="en-US"/>
              <a:t>v. Consumer space</a:t>
            </a:r>
            <a:r>
              <a:rPr lang="en-US" baseline="0"/>
              <a:t> naar enterprise toepassingen (OpenSocial event)</a:t>
            </a:r>
          </a:p>
          <a:p>
            <a:r>
              <a:rPr lang="en-US" baseline="0"/>
              <a:t>Erg open, generiek model (op basis van aantal std die in het wild al beschikbaar zijn. Maakt niet uit of dat in social media, enterprise of education…. er krachtig concept</a:t>
            </a:r>
          </a:p>
          <a:p>
            <a:r>
              <a:rPr lang="en-US" baseline="0"/>
              <a:t>! Portable..</a:t>
            </a:r>
          </a:p>
          <a:p>
            <a:endParaRPr lang="en-US" baseline="0"/>
          </a:p>
          <a:p>
            <a:r>
              <a:rPr lang="en-US" baseline="0"/>
              <a:t>Grote namen staan hierachter…</a:t>
            </a:r>
          </a:p>
          <a:p>
            <a:endParaRPr lang="en-US" baseline="0"/>
          </a:p>
          <a:p>
            <a:r>
              <a:rPr lang="en-US" baseline="0"/>
              <a:t>Social data model</a:t>
            </a:r>
          </a:p>
          <a:p>
            <a:r>
              <a:rPr lang="en-US" baseline="0"/>
              <a:t>PFA people friends and activities …….extensible..</a:t>
            </a:r>
          </a:p>
          <a:p>
            <a:r>
              <a:rPr lang="en-US" baseline="0"/>
              <a:t>Wie ben je </a:t>
            </a:r>
          </a:p>
          <a:p>
            <a:r>
              <a:rPr lang="en-US" baseline="0"/>
              <a:t>Wie zijn je vrienden</a:t>
            </a:r>
          </a:p>
          <a:p>
            <a:r>
              <a:rPr lang="en-US" baseline="0"/>
              <a:t>Wat ben je aan het doen – erg krachtig, als je in een projectteam actief bent…(dus niet alleen in een social space).</a:t>
            </a:r>
          </a:p>
          <a:p>
            <a:endParaRPr lang="en-US" baseline="0"/>
          </a:p>
          <a:p>
            <a:r>
              <a:rPr lang="en-US" baseline="0"/>
              <a:t>Containers, gadgets, backend systems</a:t>
            </a:r>
          </a:p>
          <a:p>
            <a:endParaRPr lang="en-US" baseline="0"/>
          </a:p>
          <a:p>
            <a:r>
              <a:rPr lang="en-US" baseline="0"/>
              <a:t>Silo’s !</a:t>
            </a:r>
          </a:p>
          <a:p>
            <a:endParaRPr lang="en-US" baseline="0"/>
          </a:p>
          <a:p>
            <a:r>
              <a:rPr lang="en-US" baseline="0"/>
              <a:t>Rest APIs: </a:t>
            </a:r>
            <a:r>
              <a:rPr lang="en-US" b="1"/>
              <a:t>Representational State Transfer</a:t>
            </a:r>
            <a:r>
              <a:rPr lang="en-US"/>
              <a:t> (</a:t>
            </a:r>
            <a:r>
              <a:rPr lang="en-US" b="1"/>
              <a:t>REST</a:t>
            </a:r>
            <a:r>
              <a:rPr lang="en-US"/>
              <a:t>) is a style of </a:t>
            </a:r>
            <a:r>
              <a:rPr lang="en-US">
                <a:hlinkClick r:id="rId3" tooltip="Software architecture"/>
              </a:rPr>
              <a:t>software architecture</a:t>
            </a:r>
            <a:r>
              <a:rPr lang="en-US"/>
              <a:t> for </a:t>
            </a:r>
            <a:r>
              <a:rPr lang="en-US">
                <a:hlinkClick r:id="rId4" tooltip="Distributed computing"/>
              </a:rPr>
              <a:t>distributed</a:t>
            </a:r>
            <a:r>
              <a:rPr lang="en-US"/>
              <a:t> </a:t>
            </a:r>
            <a:r>
              <a:rPr lang="en-US">
                <a:hlinkClick r:id="rId5" tooltip="Hypermedia"/>
              </a:rPr>
              <a:t>hypermedia</a:t>
            </a:r>
            <a:r>
              <a:rPr lang="en-US"/>
              <a:t> systems such as the </a:t>
            </a:r>
            <a:r>
              <a:rPr lang="en-US">
                <a:hlinkClick r:id="rId6" tooltip="World Wide Web"/>
              </a:rPr>
              <a:t>World Wide Web</a:t>
            </a:r>
            <a:r>
              <a:rPr lang="en-US"/>
              <a:t>. The term </a:t>
            </a:r>
            <a:r>
              <a:rPr lang="en-US" i="1"/>
              <a:t>Representational State Transfer</a:t>
            </a:r>
            <a:r>
              <a:rPr lang="en-US"/>
              <a:t> was introduced and defined in 2000 </a:t>
            </a:r>
          </a:p>
          <a:p>
            <a:endParaRPr lang="en-US" baseline="0"/>
          </a:p>
          <a:p>
            <a:r>
              <a:rPr lang="en-US" baseline="0"/>
              <a:t>Even .net</a:t>
            </a:r>
          </a:p>
          <a:p>
            <a:endParaRPr lang="en-US" baseline="0"/>
          </a:p>
          <a:p>
            <a:r>
              <a:rPr lang="en-US" baseline="0"/>
              <a:t>Enterprise interop. Is nog een lange weg..</a:t>
            </a:r>
          </a:p>
          <a:p>
            <a:endParaRPr lang="en-US"/>
          </a:p>
        </p:txBody>
      </p:sp>
      <p:sp>
        <p:nvSpPr>
          <p:cNvPr id="4" name="Slide Number Placeholder 3"/>
          <p:cNvSpPr>
            <a:spLocks noGrp="1"/>
          </p:cNvSpPr>
          <p:nvPr>
            <p:ph type="sldNum" sz="quarter" idx="10"/>
          </p:nvPr>
        </p:nvSpPr>
        <p:spPr/>
        <p:txBody>
          <a:bodyPr/>
          <a:lstStyle/>
          <a:p>
            <a:pPr>
              <a:defRPr/>
            </a:pPr>
            <a:fld id="{399659F2-A97B-FA44-BA56-2DFA1AB117C3}" type="slidenum">
              <a:rPr lang="nl-NL"/>
              <a:pPr>
                <a:defRPr/>
              </a:pPr>
              <a:t>6</a:t>
            </a:fld>
            <a:endParaRPr lang="nl-NL"/>
          </a:p>
        </p:txBody>
      </p:sp>
    </p:spTree>
    <p:extLst>
      <p:ext uri="{BB962C8B-B14F-4D97-AF65-F5344CB8AC3E}">
        <p14:creationId xmlns:p14="http://schemas.microsoft.com/office/powerpoint/2010/main" val="4089302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charset="0"/>
              <a:ea typeface="ＭＳ Ｐゴシック" charset="0"/>
              <a:cs typeface="ＭＳ Ｐゴシック" charset="0"/>
            </a:endParaRPr>
          </a:p>
          <a:p>
            <a:pPr>
              <a:lnSpc>
                <a:spcPct val="150000"/>
              </a:lnSpc>
            </a:pPr>
            <a:r>
              <a:rPr lang="en-US">
                <a:latin typeface="Times" charset="0"/>
                <a:ea typeface="ＭＳ Ｐゴシック" charset="0"/>
                <a:cs typeface="ＭＳ Ｐゴシック" charset="0"/>
              </a:rPr>
              <a:t>IdP and SP (SAML 2.0)</a:t>
            </a:r>
          </a:p>
          <a:p>
            <a:pPr>
              <a:lnSpc>
                <a:spcPct val="150000"/>
              </a:lnSpc>
            </a:pPr>
            <a:r>
              <a:rPr lang="en-US">
                <a:latin typeface="Times" charset="0"/>
                <a:ea typeface="ＭＳ Ｐゴシック" charset="0"/>
                <a:cs typeface="ＭＳ Ｐゴシック" charset="0"/>
              </a:rPr>
              <a:t>Group Relation Providers</a:t>
            </a:r>
          </a:p>
          <a:p>
            <a:pPr>
              <a:lnSpc>
                <a:spcPct val="150000"/>
              </a:lnSpc>
            </a:pPr>
            <a:r>
              <a:rPr lang="en-US">
                <a:latin typeface="Times" charset="0"/>
                <a:ea typeface="ＭＳ Ｐゴシック" charset="0"/>
                <a:cs typeface="ＭＳ Ｐゴシック" charset="0"/>
              </a:rPr>
              <a:t>Attribute aggregation</a:t>
            </a:r>
          </a:p>
          <a:p>
            <a:pPr>
              <a:lnSpc>
                <a:spcPct val="150000"/>
              </a:lnSpc>
            </a:pPr>
            <a:r>
              <a:rPr lang="en-US">
                <a:latin typeface="Times" charset="0"/>
                <a:ea typeface="ＭＳ Ｐゴシック" charset="0"/>
                <a:cs typeface="ＭＳ Ｐゴシック" charset="0"/>
              </a:rPr>
              <a:t>OpenSocial ‘Gadgets’ for GUI</a:t>
            </a:r>
          </a:p>
          <a:p>
            <a:pPr>
              <a:lnSpc>
                <a:spcPct val="150000"/>
              </a:lnSpc>
            </a:pPr>
            <a:r>
              <a:rPr lang="en-US">
                <a:latin typeface="Times" charset="0"/>
                <a:ea typeface="ＭＳ Ｐゴシック" charset="0"/>
                <a:cs typeface="ＭＳ Ｐゴシック" charset="0"/>
              </a:rPr>
              <a:t>	(Apache Shindig)</a:t>
            </a:r>
          </a:p>
          <a:p>
            <a:pPr>
              <a:lnSpc>
                <a:spcPct val="150000"/>
              </a:lnSpc>
            </a:pPr>
            <a:r>
              <a:rPr lang="en-US">
                <a:latin typeface="Times" charset="0"/>
                <a:ea typeface="ＭＳ Ｐゴシック" charset="0"/>
                <a:cs typeface="ＭＳ Ｐゴシック" charset="0"/>
              </a:rPr>
              <a:t>IdP and SP registry</a:t>
            </a:r>
          </a:p>
          <a:p>
            <a:pPr>
              <a:lnSpc>
                <a:spcPct val="150000"/>
              </a:lnSpc>
            </a:pPr>
            <a:r>
              <a:rPr lang="en-US">
                <a:latin typeface="Times" charset="0"/>
                <a:ea typeface="ＭＳ Ｐゴシック" charset="0"/>
                <a:cs typeface="ＭＳ Ｐゴシック" charset="0"/>
              </a:rPr>
              <a:t>VO Registry </a:t>
            </a:r>
            <a:r>
              <a:rPr lang="en-US">
                <a:latin typeface="Times" charset="0"/>
                <a:ea typeface="ＭＳ Ｐゴシック" charset="0"/>
                <a:cs typeface="ＭＳ Ｐゴシック" charset="0"/>
                <a:sym typeface="Wingdings" charset="0"/>
              </a:rPr>
              <a:t> VO IdP</a:t>
            </a:r>
          </a:p>
          <a:p>
            <a:endParaRPr lang="en-US">
              <a:latin typeface="Times" charset="0"/>
              <a:ea typeface="ＭＳ Ｐゴシック" charset="0"/>
              <a:cs typeface="ＭＳ Ｐゴシック" charset="0"/>
            </a:endParaRPr>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imes" charset="0"/>
                <a:ea typeface="ＭＳ Ｐゴシック" charset="0"/>
                <a:cs typeface="ＭＳ Ｐゴシック" charset="0"/>
              </a:defRPr>
            </a:lvl1pPr>
            <a:lvl2pPr marL="742950" indent="-285750" eaLnBrk="0" hangingPunct="0">
              <a:defRPr sz="1200" i="1">
                <a:solidFill>
                  <a:schemeClr val="tx1"/>
                </a:solidFill>
                <a:latin typeface="Times" charset="0"/>
                <a:ea typeface="ＭＳ Ｐゴシック" charset="0"/>
              </a:defRPr>
            </a:lvl2pPr>
            <a:lvl3pPr marL="1143000" indent="-228600" eaLnBrk="0" hangingPunct="0">
              <a:defRPr sz="1200" i="1">
                <a:solidFill>
                  <a:schemeClr val="tx1"/>
                </a:solidFill>
                <a:latin typeface="Times" charset="0"/>
                <a:ea typeface="ＭＳ Ｐゴシック" charset="0"/>
              </a:defRPr>
            </a:lvl3pPr>
            <a:lvl4pPr marL="1600200" indent="-228600" eaLnBrk="0" hangingPunct="0">
              <a:defRPr sz="1200" i="1">
                <a:solidFill>
                  <a:schemeClr val="tx1"/>
                </a:solidFill>
                <a:latin typeface="Times" charset="0"/>
                <a:ea typeface="ＭＳ Ｐゴシック" charset="0"/>
              </a:defRPr>
            </a:lvl4pPr>
            <a:lvl5pPr marL="2057400" indent="-228600" eaLnBrk="0" hangingPunct="0">
              <a:defRPr sz="1200" i="1">
                <a:solidFill>
                  <a:schemeClr val="tx1"/>
                </a:solidFill>
                <a:latin typeface="Times" charset="0"/>
                <a:ea typeface="ＭＳ Ｐゴシック" charset="0"/>
              </a:defRPr>
            </a:lvl5pPr>
            <a:lvl6pPr marL="2514600" indent="-228600" eaLnBrk="0" fontAlgn="base" hangingPunct="0">
              <a:spcBef>
                <a:spcPct val="0"/>
              </a:spcBef>
              <a:spcAft>
                <a:spcPct val="0"/>
              </a:spcAft>
              <a:defRPr sz="1200" i="1">
                <a:solidFill>
                  <a:schemeClr val="tx1"/>
                </a:solidFill>
                <a:latin typeface="Times" charset="0"/>
                <a:ea typeface="ＭＳ Ｐゴシック" charset="0"/>
              </a:defRPr>
            </a:lvl6pPr>
            <a:lvl7pPr marL="2971800" indent="-228600" eaLnBrk="0" fontAlgn="base" hangingPunct="0">
              <a:spcBef>
                <a:spcPct val="0"/>
              </a:spcBef>
              <a:spcAft>
                <a:spcPct val="0"/>
              </a:spcAft>
              <a:defRPr sz="1200" i="1">
                <a:solidFill>
                  <a:schemeClr val="tx1"/>
                </a:solidFill>
                <a:latin typeface="Times" charset="0"/>
                <a:ea typeface="ＭＳ Ｐゴシック" charset="0"/>
              </a:defRPr>
            </a:lvl7pPr>
            <a:lvl8pPr marL="3429000" indent="-228600" eaLnBrk="0" fontAlgn="base" hangingPunct="0">
              <a:spcBef>
                <a:spcPct val="0"/>
              </a:spcBef>
              <a:spcAft>
                <a:spcPct val="0"/>
              </a:spcAft>
              <a:defRPr sz="1200" i="1">
                <a:solidFill>
                  <a:schemeClr val="tx1"/>
                </a:solidFill>
                <a:latin typeface="Times" charset="0"/>
                <a:ea typeface="ＭＳ Ｐゴシック" charset="0"/>
              </a:defRPr>
            </a:lvl8pPr>
            <a:lvl9pPr marL="3886200" indent="-228600" eaLnBrk="0" fontAlgn="base" hangingPunct="0">
              <a:spcBef>
                <a:spcPct val="0"/>
              </a:spcBef>
              <a:spcAft>
                <a:spcPct val="0"/>
              </a:spcAft>
              <a:defRPr sz="1200" i="1">
                <a:solidFill>
                  <a:schemeClr val="tx1"/>
                </a:solidFill>
                <a:latin typeface="Times" charset="0"/>
                <a:ea typeface="ＭＳ Ｐゴシック" charset="0"/>
              </a:defRPr>
            </a:lvl9pPr>
          </a:lstStyle>
          <a:p>
            <a:fld id="{379EFC39-5632-3943-8F68-766FD5B8D109}" type="slidenum">
              <a:rPr lang="nl-NL" i="0"/>
              <a:pPr/>
              <a:t>7</a:t>
            </a:fld>
            <a:endParaRPr lang="nl-NL" i="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OpenSocial</a:t>
            </a:r>
            <a:r>
              <a:rPr lang="en-US" baseline="0"/>
              <a:t> only in the backend (okay)</a:t>
            </a:r>
          </a:p>
          <a:p>
            <a:r>
              <a:rPr lang="en-US" baseline="0"/>
              <a:t>Or only gadgets..</a:t>
            </a:r>
          </a:p>
          <a:p>
            <a:endParaRPr lang="en-US" baseline="0"/>
          </a:p>
          <a:p>
            <a:r>
              <a:rPr lang="en-US" baseline="0"/>
              <a:t>Or start of with gadgets but dig deeper if you want to..</a:t>
            </a:r>
          </a:p>
          <a:p>
            <a:endParaRPr lang="en-US" baseline="0"/>
          </a:p>
          <a:p>
            <a:r>
              <a:rPr lang="en-US" baseline="0"/>
              <a:t>Why an own portal </a:t>
            </a:r>
            <a:r>
              <a:rPr lang="en-US" baseline="0">
                <a:sym typeface="Wingdings"/>
              </a:rPr>
              <a:t> more control – security (include local business critical app)</a:t>
            </a:r>
            <a:endParaRPr lang="en-US"/>
          </a:p>
        </p:txBody>
      </p:sp>
      <p:sp>
        <p:nvSpPr>
          <p:cNvPr id="4" name="Slide Number Placeholder 3"/>
          <p:cNvSpPr>
            <a:spLocks noGrp="1"/>
          </p:cNvSpPr>
          <p:nvPr>
            <p:ph type="sldNum" sz="quarter" idx="10"/>
          </p:nvPr>
        </p:nvSpPr>
        <p:spPr/>
        <p:txBody>
          <a:bodyPr/>
          <a:lstStyle/>
          <a:p>
            <a:pPr>
              <a:defRPr/>
            </a:pPr>
            <a:fld id="{399659F2-A97B-FA44-BA56-2DFA1AB117C3}" type="slidenum">
              <a:rPr lang="nl-NL"/>
              <a:pPr>
                <a:defRPr/>
              </a:pPr>
              <a:t>8</a:t>
            </a:fld>
            <a:endParaRPr lang="nl-NL"/>
          </a:p>
        </p:txBody>
      </p:sp>
    </p:spTree>
    <p:extLst>
      <p:ext uri="{BB962C8B-B14F-4D97-AF65-F5344CB8AC3E}">
        <p14:creationId xmlns:p14="http://schemas.microsoft.com/office/powerpoint/2010/main" val="1541163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take a classroom case.</a:t>
            </a:r>
          </a:p>
        </p:txBody>
      </p:sp>
      <p:sp>
        <p:nvSpPr>
          <p:cNvPr id="4" name="Slide Number Placeholder 3"/>
          <p:cNvSpPr>
            <a:spLocks noGrp="1"/>
          </p:cNvSpPr>
          <p:nvPr>
            <p:ph type="sldNum" sz="quarter" idx="10"/>
          </p:nvPr>
        </p:nvSpPr>
        <p:spPr/>
        <p:txBody>
          <a:bodyPr/>
          <a:lstStyle/>
          <a:p>
            <a:pPr>
              <a:defRPr/>
            </a:pPr>
            <a:fld id="{399659F2-A97B-FA44-BA56-2DFA1AB117C3}" type="slidenum">
              <a:rPr lang="nl-NL"/>
              <a:pPr>
                <a:defRPr/>
              </a:pPr>
              <a:t>9</a:t>
            </a:fld>
            <a:endParaRPr lang="nl-NL"/>
          </a:p>
        </p:txBody>
      </p:sp>
    </p:spTree>
    <p:extLst>
      <p:ext uri="{BB962C8B-B14F-4D97-AF65-F5344CB8AC3E}">
        <p14:creationId xmlns:p14="http://schemas.microsoft.com/office/powerpoint/2010/main" val="3357446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Rectangle 3"/>
          <p:cNvSpPr>
            <a:spLocks noChangeArrowheads="1"/>
          </p:cNvSpPr>
          <p:nvPr/>
        </p:nvSpPr>
        <p:spPr bwMode="auto">
          <a:xfrm>
            <a:off x="2968625" y="1584325"/>
            <a:ext cx="184150" cy="457200"/>
          </a:xfrm>
          <a:prstGeom prst="rect">
            <a:avLst/>
          </a:prstGeom>
          <a:noFill/>
          <a:ln w="9525">
            <a:noFill/>
            <a:miter lim="800000"/>
            <a:headEnd/>
            <a:tailEnd/>
          </a:ln>
          <a:effectLst/>
        </p:spPr>
        <p:txBody>
          <a:bodyPr wrap="none">
            <a:prstTxWarp prst="textNoShape">
              <a:avLst/>
            </a:prstTxWarp>
            <a:spAutoFit/>
          </a:bodyPr>
          <a:lstStyle/>
          <a:p>
            <a:pPr>
              <a:defRPr/>
            </a:pPr>
            <a:endParaRPr lang="en-US" sz="2400" i="0"/>
          </a:p>
        </p:txBody>
      </p:sp>
      <p:pic>
        <p:nvPicPr>
          <p:cNvPr id="5" name="Picture 2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4556125"/>
          </a:xfrm>
          <a:prstGeom prst="rect">
            <a:avLst/>
          </a:prstGeom>
          <a:noFill/>
          <a:ln w="9525">
            <a:noFill/>
            <a:miter lim="800000"/>
            <a:headEnd/>
            <a:tailEnd/>
          </a:ln>
        </p:spPr>
      </p:pic>
      <p:sp>
        <p:nvSpPr>
          <p:cNvPr id="3074" name="Rectangle 2"/>
          <p:cNvSpPr>
            <a:spLocks noGrp="1" noChangeArrowheads="1"/>
          </p:cNvSpPr>
          <p:nvPr>
            <p:ph type="ctrTitle"/>
          </p:nvPr>
        </p:nvSpPr>
        <p:spPr>
          <a:xfrm>
            <a:off x="1447800" y="4681538"/>
            <a:ext cx="7086600" cy="990600"/>
          </a:xfrm>
        </p:spPr>
        <p:txBody>
          <a:bodyPr/>
          <a:lstStyle>
            <a:lvl1pPr>
              <a:defRPr/>
            </a:lvl1pPr>
          </a:lstStyle>
          <a:p>
            <a:r>
              <a:rPr lang="nl-NL"/>
              <a:t>Click to edit Master title style</a:t>
            </a:r>
          </a:p>
        </p:txBody>
      </p:sp>
      <p:sp>
        <p:nvSpPr>
          <p:cNvPr id="3075" name="Rectangle 3"/>
          <p:cNvSpPr>
            <a:spLocks noGrp="1" noChangeArrowheads="1"/>
          </p:cNvSpPr>
          <p:nvPr>
            <p:ph type="subTitle" idx="1"/>
          </p:nvPr>
        </p:nvSpPr>
        <p:spPr>
          <a:xfrm>
            <a:off x="1447800" y="5588000"/>
            <a:ext cx="7086600" cy="355600"/>
          </a:xfrm>
        </p:spPr>
        <p:txBody>
          <a:bodyPr/>
          <a:lstStyle>
            <a:lvl1pPr marL="0" indent="0">
              <a:buFontTx/>
              <a:buNone/>
              <a:defRPr sz="1100"/>
            </a:lvl1pPr>
          </a:lstStyle>
          <a:p>
            <a:r>
              <a:rPr lang="nl-NL"/>
              <a:t>Click to edit Master subtitle style</a:t>
            </a:r>
          </a:p>
        </p:txBody>
      </p:sp>
      <p:sp>
        <p:nvSpPr>
          <p:cNvPr id="6" name="Rectangle 7"/>
          <p:cNvSpPr>
            <a:spLocks noGrp="1" noChangeArrowheads="1"/>
          </p:cNvSpPr>
          <p:nvPr>
            <p:ph type="dt" sz="quarter" idx="10"/>
          </p:nvPr>
        </p:nvSpPr>
        <p:spPr bwMode="auto">
          <a:xfrm>
            <a:off x="1447800" y="6400800"/>
            <a:ext cx="1905000" cy="457200"/>
          </a:xfrm>
          <a:prstGeom prst="rect">
            <a:avLst/>
          </a:prstGeom>
          <a:ln>
            <a:miter lim="800000"/>
            <a:headEnd/>
            <a:tailEnd/>
          </a:ln>
        </p:spPr>
        <p:txBody>
          <a:bodyPr vert="horz" wrap="square" lIns="0" tIns="0" rIns="0" bIns="0" numCol="1" anchor="t" anchorCtr="0" compatLnSpc="1">
            <a:prstTxWarp prst="textNoShape">
              <a:avLst/>
            </a:prstTxWarp>
          </a:bodyPr>
          <a:lstStyle>
            <a:lvl1pPr>
              <a:defRPr sz="1100" i="0">
                <a:latin typeface="Verdana" pitchFamily="-65" charset="0"/>
                <a:ea typeface="Arial" pitchFamily="-65" charset="0"/>
                <a:cs typeface="Arial" pitchFamily="-65" charset="0"/>
              </a:defRPr>
            </a:lvl1pPr>
          </a:lstStyle>
          <a:p>
            <a:pPr>
              <a:defRPr/>
            </a:pPr>
            <a:r>
              <a:rPr lang="en-US"/>
              <a:t>March 19, 2009</a:t>
            </a:r>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ftr" sz="quarter" idx="10"/>
          </p:nvPr>
        </p:nvSpPr>
        <p:spPr>
          <a:xfrm>
            <a:off x="1447800" y="6400800"/>
            <a:ext cx="7010400" cy="457200"/>
          </a:xfrm>
          <a:prstGeom prst="rect">
            <a:avLst/>
          </a:prstGeom>
        </p:spPr>
        <p:txBody>
          <a:bodyPr/>
          <a:lstStyle>
            <a:lvl1pPr>
              <a:defRPr>
                <a:latin typeface="Times" pitchFamily="-65" charset="0"/>
                <a:ea typeface="Arial" pitchFamily="-65" charset="0"/>
                <a:cs typeface="Arial" pitchFamily="-65" charset="0"/>
              </a:defRPr>
            </a:lvl1pPr>
          </a:lstStyle>
          <a:p>
            <a:pPr>
              <a:defRPr/>
            </a:pPr>
            <a:r>
              <a:rPr lang="nl-NL"/>
              <a:t>(C) 20072008 SURFnet B.V.</a:t>
            </a:r>
          </a:p>
        </p:txBody>
      </p:sp>
      <p:sp>
        <p:nvSpPr>
          <p:cNvPr id="5" name="Rectangle 6"/>
          <p:cNvSpPr>
            <a:spLocks noGrp="1" noChangeArrowheads="1"/>
          </p:cNvSpPr>
          <p:nvPr>
            <p:ph type="sldNum" sz="quarter" idx="11"/>
          </p:nvPr>
        </p:nvSpPr>
        <p:spPr>
          <a:xfrm>
            <a:off x="152400" y="6400800"/>
            <a:ext cx="1066800" cy="457200"/>
          </a:xfrm>
          <a:prstGeom prst="rect">
            <a:avLst/>
          </a:prstGeom>
        </p:spPr>
        <p:txBody>
          <a:bodyPr/>
          <a:lstStyle>
            <a:lvl1pPr>
              <a:defRPr/>
            </a:lvl1pPr>
          </a:lstStyle>
          <a:p>
            <a:pPr>
              <a:defRPr/>
            </a:pPr>
            <a:fld id="{C44EB8EC-AB23-2148-9B91-B30CF2750262}" type="slidenum">
              <a:rPr lang="nl-NL"/>
              <a:pPr>
                <a:defRPr/>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05600" y="152400"/>
            <a:ext cx="1752600" cy="59436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1447800" y="152400"/>
            <a:ext cx="5105400" cy="59436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ftr" sz="quarter" idx="10"/>
          </p:nvPr>
        </p:nvSpPr>
        <p:spPr>
          <a:xfrm>
            <a:off x="1447800" y="6400800"/>
            <a:ext cx="7010400" cy="457200"/>
          </a:xfrm>
          <a:prstGeom prst="rect">
            <a:avLst/>
          </a:prstGeom>
        </p:spPr>
        <p:txBody>
          <a:bodyPr/>
          <a:lstStyle>
            <a:lvl1pPr>
              <a:defRPr>
                <a:latin typeface="Times" pitchFamily="-65" charset="0"/>
                <a:ea typeface="Arial" pitchFamily="-65" charset="0"/>
                <a:cs typeface="Arial" pitchFamily="-65" charset="0"/>
              </a:defRPr>
            </a:lvl1pPr>
          </a:lstStyle>
          <a:p>
            <a:pPr>
              <a:defRPr/>
            </a:pPr>
            <a:r>
              <a:rPr lang="nl-NL"/>
              <a:t>(C) 20072008 SURFnet B.V.</a:t>
            </a:r>
          </a:p>
        </p:txBody>
      </p:sp>
      <p:sp>
        <p:nvSpPr>
          <p:cNvPr id="5" name="Rectangle 6"/>
          <p:cNvSpPr>
            <a:spLocks noGrp="1" noChangeArrowheads="1"/>
          </p:cNvSpPr>
          <p:nvPr>
            <p:ph type="sldNum" sz="quarter" idx="11"/>
          </p:nvPr>
        </p:nvSpPr>
        <p:spPr>
          <a:xfrm>
            <a:off x="152400" y="6400800"/>
            <a:ext cx="1066800" cy="457200"/>
          </a:xfrm>
          <a:prstGeom prst="rect">
            <a:avLst/>
          </a:prstGeom>
        </p:spPr>
        <p:txBody>
          <a:bodyPr/>
          <a:lstStyle>
            <a:lvl1pPr>
              <a:defRPr/>
            </a:lvl1pPr>
          </a:lstStyle>
          <a:p>
            <a:pPr>
              <a:defRPr/>
            </a:pPr>
            <a:fld id="{D16AE313-42EB-BA44-A0EE-6C3B61E496A4}" type="slidenum">
              <a:rPr lang="nl-NL"/>
              <a:pPr>
                <a:defRPr/>
              </a:pPr>
              <a:t>‹#›</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el, tekst en grafiek">
    <p:spTree>
      <p:nvGrpSpPr>
        <p:cNvPr id="1" name=""/>
        <p:cNvGrpSpPr/>
        <p:nvPr/>
      </p:nvGrpSpPr>
      <p:grpSpPr>
        <a:xfrm>
          <a:off x="0" y="0"/>
          <a:ext cx="0" cy="0"/>
          <a:chOff x="0" y="0"/>
          <a:chExt cx="0" cy="0"/>
        </a:xfrm>
      </p:grpSpPr>
      <p:sp>
        <p:nvSpPr>
          <p:cNvPr id="2" name="Titel 1"/>
          <p:cNvSpPr>
            <a:spLocks noGrp="1"/>
          </p:cNvSpPr>
          <p:nvPr>
            <p:ph type="title"/>
          </p:nvPr>
        </p:nvSpPr>
        <p:spPr>
          <a:xfrm>
            <a:off x="1447800" y="152400"/>
            <a:ext cx="5715000" cy="10668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1447800" y="1524000"/>
            <a:ext cx="3429000" cy="45720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grafiek 3"/>
          <p:cNvSpPr>
            <a:spLocks noGrp="1"/>
          </p:cNvSpPr>
          <p:nvPr>
            <p:ph type="chart" sz="half" idx="2"/>
          </p:nvPr>
        </p:nvSpPr>
        <p:spPr>
          <a:xfrm>
            <a:off x="5029200" y="1524000"/>
            <a:ext cx="3429000" cy="4572000"/>
          </a:xfrm>
        </p:spPr>
        <p:txBody>
          <a:bodyPr/>
          <a:lstStyle/>
          <a:p>
            <a:pPr lvl="0"/>
            <a:endParaRPr lang="nl-NL" noProof="0" smtClean="0"/>
          </a:p>
        </p:txBody>
      </p:sp>
      <p:sp>
        <p:nvSpPr>
          <p:cNvPr id="5" name="Rectangle 5"/>
          <p:cNvSpPr>
            <a:spLocks noGrp="1" noChangeArrowheads="1"/>
          </p:cNvSpPr>
          <p:nvPr>
            <p:ph type="ftr" sz="quarter" idx="10"/>
          </p:nvPr>
        </p:nvSpPr>
        <p:spPr>
          <a:xfrm>
            <a:off x="1447800" y="6400800"/>
            <a:ext cx="7010400" cy="457200"/>
          </a:xfrm>
          <a:prstGeom prst="rect">
            <a:avLst/>
          </a:prstGeom>
        </p:spPr>
        <p:txBody>
          <a:bodyPr/>
          <a:lstStyle>
            <a:lvl1pPr>
              <a:defRPr>
                <a:latin typeface="Times" pitchFamily="-65" charset="0"/>
                <a:ea typeface="Arial" pitchFamily="-65" charset="0"/>
                <a:cs typeface="Arial" pitchFamily="-65" charset="0"/>
              </a:defRPr>
            </a:lvl1pPr>
          </a:lstStyle>
          <a:p>
            <a:pPr>
              <a:defRPr/>
            </a:pPr>
            <a:r>
              <a:rPr lang="nl-NL"/>
              <a:t>(C) 20072008 SURFnet B.V.</a:t>
            </a:r>
          </a:p>
        </p:txBody>
      </p:sp>
      <p:sp>
        <p:nvSpPr>
          <p:cNvPr id="6" name="Rectangle 6"/>
          <p:cNvSpPr>
            <a:spLocks noGrp="1" noChangeArrowheads="1"/>
          </p:cNvSpPr>
          <p:nvPr>
            <p:ph type="sldNum" sz="quarter" idx="11"/>
          </p:nvPr>
        </p:nvSpPr>
        <p:spPr>
          <a:xfrm>
            <a:off x="152400" y="6400800"/>
            <a:ext cx="1066800" cy="457200"/>
          </a:xfrm>
          <a:prstGeom prst="rect">
            <a:avLst/>
          </a:prstGeom>
        </p:spPr>
        <p:txBody>
          <a:bodyPr/>
          <a:lstStyle>
            <a:lvl1pPr>
              <a:defRPr/>
            </a:lvl1pPr>
          </a:lstStyle>
          <a:p>
            <a:pPr>
              <a:defRPr/>
            </a:pPr>
            <a:fld id="{1CB81796-D968-EC48-BA81-8E068EB0E2A8}" type="slidenum">
              <a:rPr lang="nl-NL"/>
              <a:pPr>
                <a:defRPr/>
              </a:pPr>
              <a:t>‹#›</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47800" y="150813"/>
            <a:ext cx="5699125" cy="1050925"/>
          </a:xfrm>
        </p:spPr>
        <p:txBody>
          <a:bodyPr/>
          <a:lstStyle/>
          <a:p>
            <a:r>
              <a:rPr lang="nl-NL"/>
              <a:t>Click to edit Master title style</a:t>
            </a:r>
            <a:endParaRPr lang="en-US"/>
          </a:p>
        </p:txBody>
      </p:sp>
      <p:sp>
        <p:nvSpPr>
          <p:cNvPr id="3" name="Table Placeholder 2"/>
          <p:cNvSpPr>
            <a:spLocks noGrp="1"/>
          </p:cNvSpPr>
          <p:nvPr>
            <p:ph type="tbl" idx="1"/>
          </p:nvPr>
        </p:nvSpPr>
        <p:spPr>
          <a:xfrm>
            <a:off x="1447800" y="1524000"/>
            <a:ext cx="6994525" cy="4556125"/>
          </a:xfrm>
        </p:spPr>
        <p:txBody>
          <a:bodyPr/>
          <a:lstStyle/>
          <a:p>
            <a:endParaRPr lang="en-US"/>
          </a:p>
        </p:txBody>
      </p:sp>
      <p:sp>
        <p:nvSpPr>
          <p:cNvPr id="4" name="Footer Placeholder 3"/>
          <p:cNvSpPr>
            <a:spLocks noGrp="1"/>
          </p:cNvSpPr>
          <p:nvPr>
            <p:ph type="ftr" idx="10"/>
          </p:nvPr>
        </p:nvSpPr>
        <p:spPr>
          <a:xfrm>
            <a:off x="1447800" y="6400800"/>
            <a:ext cx="6994525" cy="441325"/>
          </a:xfrm>
          <a:prstGeom prst="rect">
            <a:avLst/>
          </a:prstGeom>
        </p:spPr>
        <p:txBody>
          <a:bodyPr/>
          <a:lstStyle>
            <a:lvl1pPr>
              <a:defRPr/>
            </a:lvl1pPr>
          </a:lstStyle>
          <a:p>
            <a:endParaRPr lang="en-US"/>
          </a:p>
        </p:txBody>
      </p:sp>
      <p:sp>
        <p:nvSpPr>
          <p:cNvPr id="5" name="Slide Number Placeholder 4"/>
          <p:cNvSpPr>
            <a:spLocks noGrp="1"/>
          </p:cNvSpPr>
          <p:nvPr>
            <p:ph type="sldNum" idx="11"/>
          </p:nvPr>
        </p:nvSpPr>
        <p:spPr>
          <a:xfrm>
            <a:off x="152400" y="6400800"/>
            <a:ext cx="1050925" cy="441325"/>
          </a:xfrm>
          <a:prstGeom prst="rect">
            <a:avLst/>
          </a:prstGeom>
        </p:spPr>
        <p:txBody>
          <a:bodyPr/>
          <a:lstStyle>
            <a:lvl1pPr>
              <a:defRPr/>
            </a:lvl1pPr>
          </a:lstStyle>
          <a:p>
            <a:fld id="{E8CB8AE1-0273-3542-8A94-37B10901946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1447800" y="1524000"/>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029200" y="1524000"/>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5"/>
          <p:cNvSpPr>
            <a:spLocks noGrp="1" noChangeArrowheads="1"/>
          </p:cNvSpPr>
          <p:nvPr>
            <p:ph type="ftr" sz="quarter" idx="10"/>
          </p:nvPr>
        </p:nvSpPr>
        <p:spPr>
          <a:xfrm>
            <a:off x="1447800" y="6400800"/>
            <a:ext cx="7010400" cy="457200"/>
          </a:xfrm>
          <a:prstGeom prst="rect">
            <a:avLst/>
          </a:prstGeom>
        </p:spPr>
        <p:txBody>
          <a:bodyPr/>
          <a:lstStyle>
            <a:lvl1pPr>
              <a:defRPr>
                <a:latin typeface="Times" pitchFamily="-65" charset="0"/>
                <a:ea typeface="Arial" pitchFamily="-65" charset="0"/>
                <a:cs typeface="Arial" pitchFamily="-65" charset="0"/>
              </a:defRPr>
            </a:lvl1pPr>
          </a:lstStyle>
          <a:p>
            <a:pPr>
              <a:defRPr/>
            </a:pPr>
            <a:r>
              <a:rPr lang="nl-NL"/>
              <a:t>(C) 2009 SURFnet B.V.</a:t>
            </a:r>
          </a:p>
        </p:txBody>
      </p:sp>
      <p:sp>
        <p:nvSpPr>
          <p:cNvPr id="8" name="Rectangle 6"/>
          <p:cNvSpPr>
            <a:spLocks noGrp="1" noChangeArrowheads="1"/>
          </p:cNvSpPr>
          <p:nvPr>
            <p:ph type="sldNum" sz="quarter" idx="11"/>
          </p:nvPr>
        </p:nvSpPr>
        <p:spPr>
          <a:xfrm>
            <a:off x="152400" y="6400800"/>
            <a:ext cx="1066800" cy="457200"/>
          </a:xfrm>
          <a:prstGeom prst="rect">
            <a:avLst/>
          </a:prstGeom>
        </p:spPr>
        <p:txBody>
          <a:bodyPr/>
          <a:lstStyle>
            <a:lvl1pPr>
              <a:defRPr/>
            </a:lvl1pPr>
          </a:lstStyle>
          <a:p>
            <a:pPr>
              <a:defRPr/>
            </a:pPr>
            <a:fld id="{3FC8D8BD-04C9-EF4D-BD8E-96957352E8AA}" type="slidenum">
              <a:rPr lang="nl-NL"/>
              <a:pPr>
                <a:defRPr/>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ftr" sz="quarter" idx="10"/>
          </p:nvPr>
        </p:nvSpPr>
        <p:spPr>
          <a:xfrm>
            <a:off x="1447800" y="6400800"/>
            <a:ext cx="7010400" cy="457200"/>
          </a:xfrm>
          <a:prstGeom prst="rect">
            <a:avLst/>
          </a:prstGeom>
        </p:spPr>
        <p:txBody>
          <a:bodyPr/>
          <a:lstStyle>
            <a:lvl1pPr>
              <a:defRPr>
                <a:latin typeface="Times" pitchFamily="-65" charset="0"/>
                <a:ea typeface="Arial" pitchFamily="-65" charset="0"/>
                <a:cs typeface="Arial" pitchFamily="-65" charset="0"/>
              </a:defRPr>
            </a:lvl1pPr>
          </a:lstStyle>
          <a:p>
            <a:pPr>
              <a:defRPr/>
            </a:pPr>
            <a:r>
              <a:rPr lang="nl-NL"/>
              <a:t>(C) 2009 SURFnet B.V.</a:t>
            </a:r>
          </a:p>
        </p:txBody>
      </p:sp>
      <p:sp>
        <p:nvSpPr>
          <p:cNvPr id="4" name="Rectangle 6"/>
          <p:cNvSpPr>
            <a:spLocks noGrp="1" noChangeArrowheads="1"/>
          </p:cNvSpPr>
          <p:nvPr>
            <p:ph type="sldNum" sz="quarter" idx="11"/>
          </p:nvPr>
        </p:nvSpPr>
        <p:spPr>
          <a:xfrm>
            <a:off x="152400" y="6400800"/>
            <a:ext cx="1066800" cy="457200"/>
          </a:xfrm>
          <a:prstGeom prst="rect">
            <a:avLst/>
          </a:prstGeom>
        </p:spPr>
        <p:txBody>
          <a:bodyPr/>
          <a:lstStyle>
            <a:lvl1pPr>
              <a:defRPr/>
            </a:lvl1pPr>
          </a:lstStyle>
          <a:p>
            <a:pPr>
              <a:defRPr/>
            </a:pPr>
            <a:fld id="{AA89AAE3-8607-EF42-AEA5-CEE763120B22}" type="slidenum">
              <a:rPr lang="nl-NL"/>
              <a:pPr>
                <a:defRPr/>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1447800" y="6400800"/>
            <a:ext cx="7010400" cy="457200"/>
          </a:xfrm>
          <a:prstGeom prst="rect">
            <a:avLst/>
          </a:prstGeom>
        </p:spPr>
        <p:txBody>
          <a:bodyPr/>
          <a:lstStyle>
            <a:lvl1pPr>
              <a:defRPr>
                <a:latin typeface="Times" pitchFamily="-65" charset="0"/>
                <a:ea typeface="Arial" pitchFamily="-65" charset="0"/>
                <a:cs typeface="Arial" pitchFamily="-65" charset="0"/>
              </a:defRPr>
            </a:lvl1pPr>
          </a:lstStyle>
          <a:p>
            <a:pPr>
              <a:defRPr/>
            </a:pPr>
            <a:r>
              <a:rPr lang="nl-NL"/>
              <a:t>(C) 2009 SURFnet B.V.</a:t>
            </a:r>
          </a:p>
        </p:txBody>
      </p:sp>
      <p:sp>
        <p:nvSpPr>
          <p:cNvPr id="3" name="Rectangle 6"/>
          <p:cNvSpPr>
            <a:spLocks noGrp="1" noChangeArrowheads="1"/>
          </p:cNvSpPr>
          <p:nvPr>
            <p:ph type="sldNum" sz="quarter" idx="11"/>
          </p:nvPr>
        </p:nvSpPr>
        <p:spPr>
          <a:xfrm>
            <a:off x="152400" y="6400800"/>
            <a:ext cx="1066800" cy="457200"/>
          </a:xfrm>
          <a:prstGeom prst="rect">
            <a:avLst/>
          </a:prstGeom>
        </p:spPr>
        <p:txBody>
          <a:bodyPr/>
          <a:lstStyle>
            <a:lvl1pPr>
              <a:defRPr/>
            </a:lvl1pPr>
          </a:lstStyle>
          <a:p>
            <a:pPr>
              <a:defRPr/>
            </a:pPr>
            <a:fld id="{A9E520E1-428F-3543-91C7-9D70C6791B9E}" type="slidenum">
              <a:rPr lang="nl-NL"/>
              <a:pPr>
                <a:defRPr/>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ftr" sz="quarter" idx="10"/>
          </p:nvPr>
        </p:nvSpPr>
        <p:spPr>
          <a:xfrm>
            <a:off x="1447800" y="6400800"/>
            <a:ext cx="7010400" cy="457200"/>
          </a:xfrm>
          <a:prstGeom prst="rect">
            <a:avLst/>
          </a:prstGeom>
        </p:spPr>
        <p:txBody>
          <a:bodyPr/>
          <a:lstStyle>
            <a:lvl1pPr>
              <a:defRPr>
                <a:latin typeface="Times" pitchFamily="-65" charset="0"/>
                <a:ea typeface="Arial" pitchFamily="-65" charset="0"/>
                <a:cs typeface="Arial" pitchFamily="-65" charset="0"/>
              </a:defRPr>
            </a:lvl1pPr>
          </a:lstStyle>
          <a:p>
            <a:pPr>
              <a:defRPr/>
            </a:pPr>
            <a:r>
              <a:rPr lang="nl-NL"/>
              <a:t>(C) 20072008 SURFnet B.V.</a:t>
            </a:r>
          </a:p>
        </p:txBody>
      </p:sp>
      <p:sp>
        <p:nvSpPr>
          <p:cNvPr id="6" name="Rectangle 6"/>
          <p:cNvSpPr>
            <a:spLocks noGrp="1" noChangeArrowheads="1"/>
          </p:cNvSpPr>
          <p:nvPr>
            <p:ph type="sldNum" sz="quarter" idx="11"/>
          </p:nvPr>
        </p:nvSpPr>
        <p:spPr>
          <a:xfrm>
            <a:off x="152400" y="6400800"/>
            <a:ext cx="1066800" cy="457200"/>
          </a:xfrm>
          <a:prstGeom prst="rect">
            <a:avLst/>
          </a:prstGeom>
        </p:spPr>
        <p:txBody>
          <a:bodyPr/>
          <a:lstStyle>
            <a:lvl1pPr>
              <a:defRPr/>
            </a:lvl1pPr>
          </a:lstStyle>
          <a:p>
            <a:pPr>
              <a:defRPr/>
            </a:pPr>
            <a:fld id="{435BFFCC-1DC5-244E-8DAA-583EA92375D0}" type="slidenum">
              <a:rPr lang="nl-NL"/>
              <a:pPr>
                <a:defRPr/>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ftr" sz="quarter" idx="10"/>
          </p:nvPr>
        </p:nvSpPr>
        <p:spPr>
          <a:xfrm>
            <a:off x="1447800" y="6400800"/>
            <a:ext cx="7010400" cy="457200"/>
          </a:xfrm>
          <a:prstGeom prst="rect">
            <a:avLst/>
          </a:prstGeom>
        </p:spPr>
        <p:txBody>
          <a:bodyPr/>
          <a:lstStyle>
            <a:lvl1pPr>
              <a:defRPr>
                <a:latin typeface="Times" pitchFamily="-65" charset="0"/>
                <a:ea typeface="Arial" pitchFamily="-65" charset="0"/>
                <a:cs typeface="Arial" pitchFamily="-65" charset="0"/>
              </a:defRPr>
            </a:lvl1pPr>
          </a:lstStyle>
          <a:p>
            <a:pPr>
              <a:defRPr/>
            </a:pPr>
            <a:r>
              <a:rPr lang="nl-NL"/>
              <a:t>(C) 20072008 SURFnet B.V.</a:t>
            </a:r>
          </a:p>
        </p:txBody>
      </p:sp>
      <p:sp>
        <p:nvSpPr>
          <p:cNvPr id="6" name="Rectangle 6"/>
          <p:cNvSpPr>
            <a:spLocks noGrp="1" noChangeArrowheads="1"/>
          </p:cNvSpPr>
          <p:nvPr>
            <p:ph type="sldNum" sz="quarter" idx="11"/>
          </p:nvPr>
        </p:nvSpPr>
        <p:spPr>
          <a:xfrm>
            <a:off x="152400" y="6400800"/>
            <a:ext cx="1066800" cy="457200"/>
          </a:xfrm>
          <a:prstGeom prst="rect">
            <a:avLst/>
          </a:prstGeom>
        </p:spPr>
        <p:txBody>
          <a:bodyPr/>
          <a:lstStyle>
            <a:lvl1pPr>
              <a:defRPr/>
            </a:lvl1pPr>
          </a:lstStyle>
          <a:p>
            <a:pPr>
              <a:defRPr/>
            </a:pPr>
            <a:fld id="{C4390F17-3B77-7543-9EDB-2629FB7E8AFF}" type="slidenum">
              <a:rPr lang="nl-NL"/>
              <a:pPr>
                <a:defRPr/>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0" y="0"/>
            <a:ext cx="9144000" cy="1341438"/>
          </a:xfrm>
          <a:prstGeom prst="rect">
            <a:avLst/>
          </a:prstGeom>
          <a:noFill/>
          <a:ln w="9525">
            <a:noFill/>
            <a:miter lim="800000"/>
            <a:headEnd/>
            <a:tailEnd/>
          </a:ln>
        </p:spPr>
      </p:pic>
      <p:sp>
        <p:nvSpPr>
          <p:cNvPr id="1027" name="Rectangle 2"/>
          <p:cNvSpPr>
            <a:spLocks noGrp="1" noChangeArrowheads="1"/>
          </p:cNvSpPr>
          <p:nvPr>
            <p:ph type="title"/>
          </p:nvPr>
        </p:nvSpPr>
        <p:spPr bwMode="auto">
          <a:xfrm>
            <a:off x="1447800" y="152400"/>
            <a:ext cx="5715000" cy="10668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nl-NL"/>
              <a:t>Click to edit Master title style</a:t>
            </a:r>
          </a:p>
        </p:txBody>
      </p:sp>
      <p:sp>
        <p:nvSpPr>
          <p:cNvPr id="1028" name="Rectangle 3"/>
          <p:cNvSpPr>
            <a:spLocks noGrp="1" noChangeArrowheads="1"/>
          </p:cNvSpPr>
          <p:nvPr>
            <p:ph type="body" idx="1"/>
          </p:nvPr>
        </p:nvSpPr>
        <p:spPr bwMode="auto">
          <a:xfrm>
            <a:off x="1447800" y="1524000"/>
            <a:ext cx="7010400" cy="457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1031" name="Rectangle 7"/>
          <p:cNvSpPr>
            <a:spLocks noChangeArrowheads="1"/>
          </p:cNvSpPr>
          <p:nvPr/>
        </p:nvSpPr>
        <p:spPr bwMode="auto">
          <a:xfrm>
            <a:off x="2968625" y="1584325"/>
            <a:ext cx="184150" cy="457200"/>
          </a:xfrm>
          <a:prstGeom prst="rect">
            <a:avLst/>
          </a:prstGeom>
          <a:noFill/>
          <a:ln w="9525">
            <a:noFill/>
            <a:miter lim="800000"/>
            <a:headEnd/>
            <a:tailEnd/>
          </a:ln>
          <a:effectLst/>
        </p:spPr>
        <p:txBody>
          <a:bodyPr wrap="none">
            <a:prstTxWarp prst="textNoShape">
              <a:avLst/>
            </a:prstTxWarp>
            <a:spAutoFit/>
          </a:bodyPr>
          <a:lstStyle/>
          <a:p>
            <a:pPr>
              <a:defRPr/>
            </a:pPr>
            <a:endParaRPr lang="en-US" sz="2400" i="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rtl="0" eaLnBrk="0" fontAlgn="base" hangingPunct="0">
        <a:spcBef>
          <a:spcPct val="0"/>
        </a:spcBef>
        <a:spcAft>
          <a:spcPct val="0"/>
        </a:spcAft>
        <a:defRPr sz="3200" b="1">
          <a:solidFill>
            <a:schemeClr val="tx2"/>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3200" b="1">
          <a:solidFill>
            <a:schemeClr val="tx2"/>
          </a:solidFill>
          <a:latin typeface="Verdana" pitchFamily="34" charset="0"/>
          <a:ea typeface="ＭＳ Ｐゴシック" pitchFamily="-65" charset="-128"/>
          <a:cs typeface="ＭＳ Ｐゴシック" pitchFamily="-65" charset="-128"/>
        </a:defRPr>
      </a:lvl2pPr>
      <a:lvl3pPr algn="l" rtl="0" eaLnBrk="0" fontAlgn="base" hangingPunct="0">
        <a:spcBef>
          <a:spcPct val="0"/>
        </a:spcBef>
        <a:spcAft>
          <a:spcPct val="0"/>
        </a:spcAft>
        <a:defRPr sz="3200" b="1">
          <a:solidFill>
            <a:schemeClr val="tx2"/>
          </a:solidFill>
          <a:latin typeface="Verdana" pitchFamily="34" charset="0"/>
          <a:ea typeface="ＭＳ Ｐゴシック" pitchFamily="-65" charset="-128"/>
          <a:cs typeface="ＭＳ Ｐゴシック" pitchFamily="-65" charset="-128"/>
        </a:defRPr>
      </a:lvl3pPr>
      <a:lvl4pPr algn="l" rtl="0" eaLnBrk="0" fontAlgn="base" hangingPunct="0">
        <a:spcBef>
          <a:spcPct val="0"/>
        </a:spcBef>
        <a:spcAft>
          <a:spcPct val="0"/>
        </a:spcAft>
        <a:defRPr sz="3200" b="1">
          <a:solidFill>
            <a:schemeClr val="tx2"/>
          </a:solidFill>
          <a:latin typeface="Verdana" pitchFamily="34" charset="0"/>
          <a:ea typeface="ＭＳ Ｐゴシック" pitchFamily="-65" charset="-128"/>
          <a:cs typeface="ＭＳ Ｐゴシック" pitchFamily="-65" charset="-128"/>
        </a:defRPr>
      </a:lvl4pPr>
      <a:lvl5pPr algn="l" rtl="0" eaLnBrk="0" fontAlgn="base" hangingPunct="0">
        <a:spcBef>
          <a:spcPct val="0"/>
        </a:spcBef>
        <a:spcAft>
          <a:spcPct val="0"/>
        </a:spcAft>
        <a:defRPr sz="3200" b="1">
          <a:solidFill>
            <a:schemeClr val="tx2"/>
          </a:solidFill>
          <a:latin typeface="Verdana" pitchFamily="34" charset="0"/>
          <a:ea typeface="ＭＳ Ｐゴシック" pitchFamily="-65" charset="-128"/>
          <a:cs typeface="ＭＳ Ｐゴシック" pitchFamily="-65" charset="-128"/>
        </a:defRPr>
      </a:lvl5pPr>
      <a:lvl6pPr marL="457200" algn="l" rtl="0" fontAlgn="base">
        <a:spcBef>
          <a:spcPct val="0"/>
        </a:spcBef>
        <a:spcAft>
          <a:spcPct val="0"/>
        </a:spcAft>
        <a:defRPr sz="3200" b="1">
          <a:solidFill>
            <a:schemeClr val="tx2"/>
          </a:solidFill>
          <a:latin typeface="Verdana" pitchFamily="34" charset="0"/>
        </a:defRPr>
      </a:lvl6pPr>
      <a:lvl7pPr marL="914400" algn="l" rtl="0" fontAlgn="base">
        <a:spcBef>
          <a:spcPct val="0"/>
        </a:spcBef>
        <a:spcAft>
          <a:spcPct val="0"/>
        </a:spcAft>
        <a:defRPr sz="3200" b="1">
          <a:solidFill>
            <a:schemeClr val="tx2"/>
          </a:solidFill>
          <a:latin typeface="Verdana" pitchFamily="34" charset="0"/>
        </a:defRPr>
      </a:lvl7pPr>
      <a:lvl8pPr marL="1371600" algn="l" rtl="0" fontAlgn="base">
        <a:spcBef>
          <a:spcPct val="0"/>
        </a:spcBef>
        <a:spcAft>
          <a:spcPct val="0"/>
        </a:spcAft>
        <a:defRPr sz="3200" b="1">
          <a:solidFill>
            <a:schemeClr val="tx2"/>
          </a:solidFill>
          <a:latin typeface="Verdana" pitchFamily="34" charset="0"/>
        </a:defRPr>
      </a:lvl8pPr>
      <a:lvl9pPr marL="1828800" algn="l" rtl="0" fontAlgn="base">
        <a:spcBef>
          <a:spcPct val="0"/>
        </a:spcBef>
        <a:spcAft>
          <a:spcPct val="0"/>
        </a:spcAft>
        <a:defRPr sz="3200" b="1">
          <a:solidFill>
            <a:schemeClr val="tx2"/>
          </a:solidFill>
          <a:latin typeface="Verdana" pitchFamily="34" charset="0"/>
        </a:defRPr>
      </a:lvl9pPr>
    </p:titleStyle>
    <p:bodyStyle>
      <a:lvl1pPr marL="342900" indent="-342900" algn="l" rtl="0" eaLnBrk="0" fontAlgn="base" hangingPunct="0">
        <a:lnSpc>
          <a:spcPts val="2800"/>
        </a:lnSpc>
        <a:spcBef>
          <a:spcPct val="0"/>
        </a:spcBef>
        <a:spcAft>
          <a:spcPct val="0"/>
        </a:spcAft>
        <a:buChar char="-"/>
        <a:defRPr sz="20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lnSpc>
          <a:spcPts val="2800"/>
        </a:lnSpc>
        <a:spcBef>
          <a:spcPct val="0"/>
        </a:spcBef>
        <a:spcAft>
          <a:spcPct val="0"/>
        </a:spcAft>
        <a:buChar char="-"/>
        <a:defRPr sz="2000">
          <a:solidFill>
            <a:schemeClr val="tx1"/>
          </a:solidFill>
          <a:latin typeface="+mn-lt"/>
          <a:ea typeface="ＭＳ Ｐゴシック" pitchFamily="-65" charset="-128"/>
        </a:defRPr>
      </a:lvl2pPr>
      <a:lvl3pPr marL="1143000" indent="-228600" algn="l" rtl="0" eaLnBrk="0" fontAlgn="base" hangingPunct="0">
        <a:lnSpc>
          <a:spcPts val="2800"/>
        </a:lnSpc>
        <a:spcBef>
          <a:spcPct val="0"/>
        </a:spcBef>
        <a:spcAft>
          <a:spcPct val="0"/>
        </a:spcAft>
        <a:buChar char="-"/>
        <a:defRPr sz="2000">
          <a:solidFill>
            <a:schemeClr val="tx1"/>
          </a:solidFill>
          <a:latin typeface="+mn-lt"/>
          <a:ea typeface="ＭＳ Ｐゴシック" pitchFamily="-65" charset="-128"/>
        </a:defRPr>
      </a:lvl3pPr>
      <a:lvl4pPr marL="1600200" indent="-228600" algn="l" rtl="0" eaLnBrk="0" fontAlgn="base" hangingPunct="0">
        <a:lnSpc>
          <a:spcPts val="2800"/>
        </a:lnSpc>
        <a:spcBef>
          <a:spcPct val="0"/>
        </a:spcBef>
        <a:spcAft>
          <a:spcPct val="0"/>
        </a:spcAft>
        <a:buChar char="-"/>
        <a:defRPr sz="2000">
          <a:solidFill>
            <a:schemeClr val="tx1"/>
          </a:solidFill>
          <a:latin typeface="+mn-lt"/>
          <a:ea typeface="ＭＳ Ｐゴシック" pitchFamily="-65" charset="-128"/>
        </a:defRPr>
      </a:lvl4pPr>
      <a:lvl5pPr marL="2057400" indent="-228600" algn="l" rtl="0" eaLnBrk="0" fontAlgn="base" hangingPunct="0">
        <a:lnSpc>
          <a:spcPts val="2800"/>
        </a:lnSpc>
        <a:spcBef>
          <a:spcPct val="0"/>
        </a:spcBef>
        <a:spcAft>
          <a:spcPct val="0"/>
        </a:spcAft>
        <a:buChar char="-"/>
        <a:defRPr sz="2000">
          <a:solidFill>
            <a:schemeClr val="tx1"/>
          </a:solidFill>
          <a:latin typeface="+mn-lt"/>
          <a:ea typeface="ＭＳ Ｐゴシック" pitchFamily="-65" charset="-128"/>
        </a:defRPr>
      </a:lvl5pPr>
      <a:lvl6pPr marL="2514600" indent="-228600" algn="l" rtl="0" fontAlgn="base">
        <a:lnSpc>
          <a:spcPts val="2800"/>
        </a:lnSpc>
        <a:spcBef>
          <a:spcPct val="0"/>
        </a:spcBef>
        <a:spcAft>
          <a:spcPct val="0"/>
        </a:spcAft>
        <a:buChar char="-"/>
        <a:defRPr sz="2000">
          <a:solidFill>
            <a:schemeClr val="tx1"/>
          </a:solidFill>
          <a:latin typeface="+mn-lt"/>
        </a:defRPr>
      </a:lvl6pPr>
      <a:lvl7pPr marL="2971800" indent="-228600" algn="l" rtl="0" fontAlgn="base">
        <a:lnSpc>
          <a:spcPts val="2800"/>
        </a:lnSpc>
        <a:spcBef>
          <a:spcPct val="0"/>
        </a:spcBef>
        <a:spcAft>
          <a:spcPct val="0"/>
        </a:spcAft>
        <a:buChar char="-"/>
        <a:defRPr sz="2000">
          <a:solidFill>
            <a:schemeClr val="tx1"/>
          </a:solidFill>
          <a:latin typeface="+mn-lt"/>
        </a:defRPr>
      </a:lvl7pPr>
      <a:lvl8pPr marL="3429000" indent="-228600" algn="l" rtl="0" fontAlgn="base">
        <a:lnSpc>
          <a:spcPts val="2800"/>
        </a:lnSpc>
        <a:spcBef>
          <a:spcPct val="0"/>
        </a:spcBef>
        <a:spcAft>
          <a:spcPct val="0"/>
        </a:spcAft>
        <a:buChar char="-"/>
        <a:defRPr sz="2000">
          <a:solidFill>
            <a:schemeClr val="tx1"/>
          </a:solidFill>
          <a:latin typeface="+mn-lt"/>
        </a:defRPr>
      </a:lvl8pPr>
      <a:lvl9pPr marL="3886200" indent="-228600" algn="l" rtl="0" fontAlgn="base">
        <a:lnSpc>
          <a:spcPts val="2800"/>
        </a:lnSpc>
        <a:spcBef>
          <a:spcPct val="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gi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6.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9" Type="http://schemas.openxmlformats.org/officeDocument/2006/relationships/image" Target="../media/image41.png"/><Relationship Id="rId10"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4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4" Type="http://schemas.openxmlformats.org/officeDocument/2006/relationships/image" Target="../media/image16.gi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dirty="0"/>
              <a:t>An OpenSocial Based</a:t>
            </a:r>
            <a:r>
              <a:rPr lang="en-US" sz="2400" dirty="0" err="1" smtClean="0"/>
              <a:t> </a:t>
            </a:r>
            <a:br>
              <a:rPr lang="en-US" sz="2400" dirty="0" err="1" smtClean="0"/>
            </a:br>
            <a:r>
              <a:rPr lang="en-US" sz="2400" dirty="0" err="1" smtClean="0"/>
              <a:t>Collaboration Infrastructure</a:t>
            </a:r>
            <a:endParaRPr lang="en-US" sz="2400" dirty="0"/>
          </a:p>
        </p:txBody>
      </p:sp>
      <p:sp>
        <p:nvSpPr>
          <p:cNvPr id="3" name="Subtitle 2"/>
          <p:cNvSpPr>
            <a:spLocks noGrp="1"/>
          </p:cNvSpPr>
          <p:nvPr>
            <p:ph type="subTitle" idx="1"/>
          </p:nvPr>
        </p:nvSpPr>
        <p:spPr/>
        <p:txBody>
          <a:bodyPr/>
          <a:lstStyle/>
          <a:p>
            <a:endParaRPr lang="en-US" sz="1600" dirty="0" smtClean="0"/>
          </a:p>
          <a:p>
            <a:r>
              <a:rPr lang="en-US" sz="1600" dirty="0" smtClean="0"/>
              <a:t>Paul van Dijk  Product Manager SURFnet</a:t>
            </a:r>
            <a:endParaRPr lang="en-US" sz="1600" dirty="0"/>
          </a:p>
        </p:txBody>
      </p:sp>
      <p:pic>
        <p:nvPicPr>
          <p:cNvPr id="6" name="Picture 5" descr="Brug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457200"/>
            <a:ext cx="9586160" cy="5105400"/>
          </a:xfrm>
          <a:prstGeom prst="rect">
            <a:avLst/>
          </a:prstGeom>
        </p:spPr>
      </p:pic>
      <p:pic>
        <p:nvPicPr>
          <p:cNvPr id="8" name="Picture 7" descr="SNet trans.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82510"/>
            <a:ext cx="2971800" cy="1417690"/>
          </a:xfrm>
          <a:prstGeom prst="rect">
            <a:avLst/>
          </a:prstGeom>
        </p:spPr>
      </p:pic>
    </p:spTree>
    <p:extLst>
      <p:ext uri="{BB962C8B-B14F-4D97-AF65-F5344CB8AC3E}">
        <p14:creationId xmlns:p14="http://schemas.microsoft.com/office/powerpoint/2010/main" val="26106050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able Placeholder 2"/>
          <p:cNvSpPr>
            <a:spLocks noGrp="1"/>
          </p:cNvSpPr>
          <p:nvPr>
            <p:ph type="tbl" idx="1"/>
          </p:nvPr>
        </p:nvSpPr>
        <p:spPr/>
      </p:sp>
      <p:sp>
        <p:nvSpPr>
          <p:cNvPr id="4" name="Footer Placeholder 3"/>
          <p:cNvSpPr>
            <a:spLocks noGrp="1"/>
          </p:cNvSpPr>
          <p:nvPr>
            <p:ph type="ftr" idx="10"/>
          </p:nvPr>
        </p:nvSpPr>
        <p:spPr/>
        <p:txBody>
          <a:bodyPr/>
          <a:lstStyle/>
          <a:p>
            <a:endParaRPr lang="en-US"/>
          </a:p>
        </p:txBody>
      </p:sp>
      <p:sp>
        <p:nvSpPr>
          <p:cNvPr id="5" name="Slide Number Placeholder 4"/>
          <p:cNvSpPr>
            <a:spLocks noGrp="1"/>
          </p:cNvSpPr>
          <p:nvPr>
            <p:ph type="sldNum" idx="11"/>
          </p:nvPr>
        </p:nvSpPr>
        <p:spPr/>
        <p:txBody>
          <a:bodyPr/>
          <a:lstStyle/>
          <a:p>
            <a:fld id="{E8CB8AE1-0273-3542-8A94-37B109019469}" type="slidenum">
              <a:rPr lang="en-US"/>
              <a:pPr/>
              <a:t>9</a:t>
            </a:fld>
            <a:endParaRPr lang="en-US"/>
          </a:p>
        </p:txBody>
      </p:sp>
      <p:pic>
        <p:nvPicPr>
          <p:cNvPr id="6" name="Content Placeholder 3" descr="classroom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0515600" cy="6858000"/>
          </a:xfrm>
          <a:prstGeom prst="rect">
            <a:avLst/>
          </a:prstGeom>
          <a:noFill/>
          <a:ln w="9525">
            <a:noFill/>
            <a:miter lim="800000"/>
            <a:headEnd/>
            <a:tailEnd/>
          </a:ln>
        </p:spPr>
      </p:pic>
      <p:sp>
        <p:nvSpPr>
          <p:cNvPr id="7" name="Rounded Rectangular Callout 6"/>
          <p:cNvSpPr/>
          <p:nvPr/>
        </p:nvSpPr>
        <p:spPr bwMode="auto">
          <a:xfrm>
            <a:off x="6553200" y="304800"/>
            <a:ext cx="1905000" cy="609600"/>
          </a:xfrm>
          <a:prstGeom prst="wedgeRoundRectCallout">
            <a:avLst>
              <a:gd name="adj1" fmla="val -86363"/>
              <a:gd name="adj2" fmla="val 53750"/>
              <a:gd name="adj3" fmla="val 16667"/>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smtClean="0">
                <a:ln>
                  <a:noFill/>
                </a:ln>
                <a:solidFill>
                  <a:schemeClr val="tx1"/>
                </a:solidFill>
                <a:effectLst/>
                <a:latin typeface="Times" pitchFamily="2" charset="0"/>
                <a:cs typeface="Arial" pitchFamily="34" charset="0"/>
              </a:rPr>
              <a:t>Joep Jansen</a:t>
            </a:r>
          </a:p>
        </p:txBody>
      </p:sp>
    </p:spTree>
    <p:extLst>
      <p:ext uri="{BB962C8B-B14F-4D97-AF65-F5344CB8AC3E}">
        <p14:creationId xmlns:p14="http://schemas.microsoft.com/office/powerpoint/2010/main" val="35107159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447800" y="6400800"/>
            <a:ext cx="7010400" cy="457200"/>
          </a:xfrm>
          <a:prstGeom prst="rect">
            <a:avLst/>
          </a:prstGeom>
        </p:spPr>
        <p:txBody>
          <a:bodyPr/>
          <a:lstStyle/>
          <a:p>
            <a:pPr>
              <a:defRPr/>
            </a:pPr>
            <a:r>
              <a:rPr lang="nl-NL"/>
              <a:t>(C) 2009 SURFnet B.V.</a:t>
            </a:r>
          </a:p>
        </p:txBody>
      </p:sp>
      <p:sp>
        <p:nvSpPr>
          <p:cNvPr id="5" name="Slide Number Placeholder 4"/>
          <p:cNvSpPr>
            <a:spLocks noGrp="1"/>
          </p:cNvSpPr>
          <p:nvPr>
            <p:ph type="sldNum" sz="quarter" idx="4294967295"/>
          </p:nvPr>
        </p:nvSpPr>
        <p:spPr>
          <a:xfrm>
            <a:off x="152400" y="6400800"/>
            <a:ext cx="1066800" cy="457200"/>
          </a:xfrm>
          <a:prstGeom prst="rect">
            <a:avLst/>
          </a:prstGeom>
        </p:spPr>
        <p:txBody>
          <a:bodyPr/>
          <a:lstStyle/>
          <a:p>
            <a:pPr>
              <a:defRPr/>
            </a:pPr>
            <a:fld id="{85D78005-400E-6742-A302-74317EDFBCBB}" type="slidenum">
              <a:rPr lang="nl-NL"/>
              <a:pPr>
                <a:defRPr/>
              </a:pPr>
              <a:t>10</a:t>
            </a:fld>
            <a:endParaRPr lang="nl-NL"/>
          </a:p>
        </p:txBody>
      </p:sp>
      <p:pic>
        <p:nvPicPr>
          <p:cNvPr id="6" name="Picture 5" descr="3119891607_5c70175eac_b.jpg"/>
          <p:cNvPicPr>
            <a:picLocks noChangeAspect="1"/>
          </p:cNvPicPr>
          <p:nvPr/>
        </p:nvPicPr>
        <p:blipFill>
          <a:blip r:embed="rId3"/>
          <a:stretch>
            <a:fillRect/>
          </a:stretch>
        </p:blipFill>
        <p:spPr>
          <a:xfrm>
            <a:off x="-304800" y="-228600"/>
            <a:ext cx="10847465" cy="7239000"/>
          </a:xfrm>
          <a:prstGeom prst="rect">
            <a:avLst/>
          </a:prstGeom>
        </p:spPr>
      </p:pic>
      <p:sp>
        <p:nvSpPr>
          <p:cNvPr id="7" name="TextBox 6"/>
          <p:cNvSpPr txBox="1"/>
          <p:nvPr/>
        </p:nvSpPr>
        <p:spPr>
          <a:xfrm>
            <a:off x="2819400" y="2083713"/>
            <a:ext cx="1365807" cy="430887"/>
          </a:xfrm>
          <a:prstGeom prst="rect">
            <a:avLst/>
          </a:prstGeom>
          <a:noFill/>
        </p:spPr>
        <p:txBody>
          <a:bodyPr wrap="none" rtlCol="0">
            <a:spAutoFit/>
          </a:bodyPr>
          <a:lstStyle/>
          <a:p>
            <a:r>
              <a:rPr lang="en-US" sz="2200" b="1">
                <a:solidFill>
                  <a:schemeClr val="bg1"/>
                </a:solidFill>
                <a:latin typeface="Verdana"/>
                <a:cs typeface="Verdana"/>
              </a:rPr>
              <a:t>Market</a:t>
            </a:r>
          </a:p>
        </p:txBody>
      </p:sp>
      <p:sp>
        <p:nvSpPr>
          <p:cNvPr id="8" name="TextBox 7"/>
          <p:cNvSpPr txBox="1"/>
          <p:nvPr/>
        </p:nvSpPr>
        <p:spPr>
          <a:xfrm>
            <a:off x="5867400" y="2057400"/>
            <a:ext cx="2081185" cy="430887"/>
          </a:xfrm>
          <a:prstGeom prst="rect">
            <a:avLst/>
          </a:prstGeom>
          <a:noFill/>
        </p:spPr>
        <p:txBody>
          <a:bodyPr wrap="none" rtlCol="0">
            <a:spAutoFit/>
          </a:bodyPr>
          <a:lstStyle/>
          <a:p>
            <a:r>
              <a:rPr lang="en-US" sz="2200" b="1">
                <a:solidFill>
                  <a:schemeClr val="bg1"/>
                </a:solidFill>
                <a:latin typeface="Verdana"/>
                <a:cs typeface="Verdana"/>
              </a:rPr>
              <a:t>Exploration</a:t>
            </a:r>
          </a:p>
        </p:txBody>
      </p:sp>
      <p:sp>
        <p:nvSpPr>
          <p:cNvPr id="10" name="Oval 9"/>
          <p:cNvSpPr/>
          <p:nvPr/>
        </p:nvSpPr>
        <p:spPr bwMode="auto">
          <a:xfrm>
            <a:off x="4826000" y="1524000"/>
            <a:ext cx="457200" cy="4572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1" u="none" strike="noStrike" cap="none" normalizeH="0" baseline="0" smtClean="0">
              <a:ln>
                <a:noFill/>
              </a:ln>
              <a:solidFill>
                <a:schemeClr val="tx1"/>
              </a:solidFill>
              <a:effectLst/>
              <a:latin typeface="Times" pitchFamily="2" charset="0"/>
              <a:cs typeface="Arial" pitchFamily="34" charset="0"/>
            </a:endParaRPr>
          </a:p>
        </p:txBody>
      </p:sp>
      <p:pic>
        <p:nvPicPr>
          <p:cNvPr id="9" name="Picture 8" descr="surfnet_logo.gi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1578123"/>
            <a:ext cx="845670" cy="40307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1447800" y="152400"/>
            <a:ext cx="6324600" cy="1066800"/>
          </a:xfrm>
        </p:spPr>
        <p:txBody>
          <a:bodyPr/>
          <a:lstStyle/>
          <a:p>
            <a:r>
              <a:rPr lang="en-US" sz="2900" dirty="0">
                <a:latin typeface="Verdana" charset="0"/>
                <a:ea typeface="ＭＳ Ｐゴシック" charset="0"/>
                <a:cs typeface="ＭＳ Ｐゴシック" charset="0"/>
              </a:rPr>
              <a:t>Vendors, </a:t>
            </a:r>
            <a:r>
              <a:rPr lang="en-US" sz="2900" dirty="0" err="1" smtClean="0">
                <a:latin typeface="Verdana" charset="0"/>
                <a:ea typeface="ＭＳ Ｐゴシック" charset="0"/>
                <a:cs typeface="ＭＳ Ｐゴシック" charset="0"/>
              </a:rPr>
              <a:t>Producten</a:t>
            </a:r>
            <a:r>
              <a:rPr lang="en-US" sz="2900" dirty="0" smtClean="0">
                <a:latin typeface="Verdana" charset="0"/>
                <a:ea typeface="ＭＳ Ｐゴシック" charset="0"/>
                <a:cs typeface="ＭＳ Ｐゴシック" charset="0"/>
              </a:rPr>
              <a:t>, </a:t>
            </a:r>
            <a:br>
              <a:rPr lang="en-US" sz="2900" dirty="0" smtClean="0">
                <a:latin typeface="Verdana" charset="0"/>
                <a:ea typeface="ＭＳ Ｐゴシック" charset="0"/>
                <a:cs typeface="ＭＳ Ｐゴシック" charset="0"/>
              </a:rPr>
            </a:br>
            <a:r>
              <a:rPr lang="en-US" sz="2900" dirty="0" smtClean="0">
                <a:latin typeface="Verdana" charset="0"/>
                <a:ea typeface="ＭＳ Ｐゴシック" charset="0"/>
                <a:cs typeface="ＭＳ Ｐゴシック" charset="0"/>
              </a:rPr>
              <a:t>Hosting Partners</a:t>
            </a:r>
            <a:endParaRPr lang="en-US" sz="2900" dirty="0">
              <a:latin typeface="Verdana" charset="0"/>
              <a:ea typeface="ＭＳ Ｐゴシック" charset="0"/>
              <a:cs typeface="ＭＳ Ｐゴシック" charset="0"/>
            </a:endParaRPr>
          </a:p>
        </p:txBody>
      </p:sp>
      <p:pic>
        <p:nvPicPr>
          <p:cNvPr id="49154"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270000" y="1981200"/>
            <a:ext cx="20574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6" descr="Liferay.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95400" y="3200400"/>
            <a:ext cx="18669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9"/>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295400" y="4419600"/>
            <a:ext cx="1778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5"/>
          <a:stretch>
            <a:fillRect/>
          </a:stretch>
        </p:blipFill>
        <p:spPr>
          <a:xfrm>
            <a:off x="5232400" y="1905000"/>
            <a:ext cx="1625600" cy="838200"/>
          </a:xfrm>
          <a:prstGeom prst="rect">
            <a:avLst/>
          </a:prstGeom>
        </p:spPr>
      </p:pic>
      <p:pic>
        <p:nvPicPr>
          <p:cNvPr id="3" name="Picture 2"/>
          <p:cNvPicPr>
            <a:picLocks noChangeAspect="1"/>
          </p:cNvPicPr>
          <p:nvPr/>
        </p:nvPicPr>
        <p:blipFill>
          <a:blip r:embed="rId6"/>
          <a:stretch>
            <a:fillRect/>
          </a:stretch>
        </p:blipFill>
        <p:spPr>
          <a:xfrm>
            <a:off x="4610100" y="3200400"/>
            <a:ext cx="3848100" cy="736600"/>
          </a:xfrm>
          <a:prstGeom prst="rect">
            <a:avLst/>
          </a:prstGeom>
        </p:spPr>
      </p:pic>
      <p:pic>
        <p:nvPicPr>
          <p:cNvPr id="4" name="Picture 3" descr="Screen shot 2010-11-09 at 23.29.37.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73600" y="4508500"/>
            <a:ext cx="3124200" cy="740249"/>
          </a:xfrm>
          <a:prstGeom prst="rect">
            <a:avLst/>
          </a:prstGeom>
        </p:spPr>
      </p:pic>
      <p:pic>
        <p:nvPicPr>
          <p:cNvPr id="17" name="Picture 12"/>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2000" y="5334000"/>
            <a:ext cx="2754313"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creen shot 2010-11-09 at 23.44.45.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143500" y="5638800"/>
            <a:ext cx="2400300" cy="927100"/>
          </a:xfrm>
          <a:prstGeom prst="rect">
            <a:avLst/>
          </a:prstGeom>
        </p:spPr>
      </p:pic>
    </p:spTree>
    <p:extLst>
      <p:ext uri="{BB962C8B-B14F-4D97-AF65-F5344CB8AC3E}">
        <p14:creationId xmlns:p14="http://schemas.microsoft.com/office/powerpoint/2010/main" val="37168327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1447800" y="152400"/>
            <a:ext cx="6324600" cy="1066800"/>
          </a:xfrm>
        </p:spPr>
        <p:txBody>
          <a:bodyPr/>
          <a:lstStyle/>
          <a:p>
            <a:r>
              <a:rPr lang="en-US" sz="2900" dirty="0">
                <a:latin typeface="Verdana" charset="0"/>
                <a:ea typeface="ＭＳ Ｐゴシック" charset="0"/>
                <a:cs typeface="ＭＳ Ｐゴシック" charset="0"/>
              </a:rPr>
              <a:t>Vendors, </a:t>
            </a:r>
            <a:r>
              <a:rPr lang="en-US" sz="2900" dirty="0" err="1" smtClean="0">
                <a:latin typeface="Verdana" charset="0"/>
                <a:ea typeface="ＭＳ Ｐゴシック" charset="0"/>
                <a:cs typeface="ＭＳ Ｐゴシック" charset="0"/>
              </a:rPr>
              <a:t>Producten</a:t>
            </a:r>
            <a:endParaRPr lang="en-US" sz="2900" dirty="0">
              <a:latin typeface="Verdana" charset="0"/>
              <a:ea typeface="ＭＳ Ｐゴシック" charset="0"/>
              <a:cs typeface="ＭＳ Ｐゴシック" charset="0"/>
            </a:endParaRPr>
          </a:p>
        </p:txBody>
      </p:sp>
      <p:pic>
        <p:nvPicPr>
          <p:cNvPr id="49154"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4400" y="1752600"/>
            <a:ext cx="20574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6" descr="Liferay.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24000" y="2768600"/>
            <a:ext cx="18669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9"/>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143000" y="3657600"/>
            <a:ext cx="1778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1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86400" y="1524000"/>
            <a:ext cx="2754313"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1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886200" y="1905000"/>
            <a:ext cx="15875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1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00400" y="5181600"/>
            <a:ext cx="1652588"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Picture 15"/>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6324600" y="3200400"/>
            <a:ext cx="1065213"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2" name="TextBox 2"/>
          <p:cNvSpPr txBox="1">
            <a:spLocks noChangeArrowheads="1"/>
          </p:cNvSpPr>
          <p:nvPr/>
        </p:nvSpPr>
        <p:spPr bwMode="auto">
          <a:xfrm>
            <a:off x="5638800" y="4876800"/>
            <a:ext cx="3429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i="1">
                <a:solidFill>
                  <a:schemeClr val="tx1"/>
                </a:solidFill>
                <a:latin typeface="Times" charset="0"/>
                <a:ea typeface="ＭＳ Ｐゴシック" charset="0"/>
                <a:cs typeface="ＭＳ Ｐゴシック" charset="0"/>
              </a:defRPr>
            </a:lvl1pPr>
            <a:lvl2pPr marL="742950" indent="-285750" eaLnBrk="0" hangingPunct="0">
              <a:defRPr sz="1200" i="1">
                <a:solidFill>
                  <a:schemeClr val="tx1"/>
                </a:solidFill>
                <a:latin typeface="Times" charset="0"/>
                <a:ea typeface="ＭＳ Ｐゴシック" charset="0"/>
              </a:defRPr>
            </a:lvl2pPr>
            <a:lvl3pPr marL="1143000" indent="-228600" eaLnBrk="0" hangingPunct="0">
              <a:defRPr sz="1200" i="1">
                <a:solidFill>
                  <a:schemeClr val="tx1"/>
                </a:solidFill>
                <a:latin typeface="Times" charset="0"/>
                <a:ea typeface="ＭＳ Ｐゴシック" charset="0"/>
              </a:defRPr>
            </a:lvl3pPr>
            <a:lvl4pPr marL="1600200" indent="-228600" eaLnBrk="0" hangingPunct="0">
              <a:defRPr sz="1200" i="1">
                <a:solidFill>
                  <a:schemeClr val="tx1"/>
                </a:solidFill>
                <a:latin typeface="Times" charset="0"/>
                <a:ea typeface="ＭＳ Ｐゴシック" charset="0"/>
              </a:defRPr>
            </a:lvl4pPr>
            <a:lvl5pPr marL="2057400" indent="-228600" eaLnBrk="0" hangingPunct="0">
              <a:defRPr sz="1200" i="1">
                <a:solidFill>
                  <a:schemeClr val="tx1"/>
                </a:solidFill>
                <a:latin typeface="Times" charset="0"/>
                <a:ea typeface="ＭＳ Ｐゴシック" charset="0"/>
              </a:defRPr>
            </a:lvl5pPr>
            <a:lvl6pPr marL="2514600" indent="-228600" eaLnBrk="0" fontAlgn="base" hangingPunct="0">
              <a:spcBef>
                <a:spcPct val="0"/>
              </a:spcBef>
              <a:spcAft>
                <a:spcPct val="0"/>
              </a:spcAft>
              <a:defRPr sz="1200" i="1">
                <a:solidFill>
                  <a:schemeClr val="tx1"/>
                </a:solidFill>
                <a:latin typeface="Times" charset="0"/>
                <a:ea typeface="ＭＳ Ｐゴシック" charset="0"/>
              </a:defRPr>
            </a:lvl6pPr>
            <a:lvl7pPr marL="2971800" indent="-228600" eaLnBrk="0" fontAlgn="base" hangingPunct="0">
              <a:spcBef>
                <a:spcPct val="0"/>
              </a:spcBef>
              <a:spcAft>
                <a:spcPct val="0"/>
              </a:spcAft>
              <a:defRPr sz="1200" i="1">
                <a:solidFill>
                  <a:schemeClr val="tx1"/>
                </a:solidFill>
                <a:latin typeface="Times" charset="0"/>
                <a:ea typeface="ＭＳ Ｐゴシック" charset="0"/>
              </a:defRPr>
            </a:lvl7pPr>
            <a:lvl8pPr marL="3429000" indent="-228600" eaLnBrk="0" fontAlgn="base" hangingPunct="0">
              <a:spcBef>
                <a:spcPct val="0"/>
              </a:spcBef>
              <a:spcAft>
                <a:spcPct val="0"/>
              </a:spcAft>
              <a:defRPr sz="1200" i="1">
                <a:solidFill>
                  <a:schemeClr val="tx1"/>
                </a:solidFill>
                <a:latin typeface="Times" charset="0"/>
                <a:ea typeface="ＭＳ Ｐゴシック" charset="0"/>
              </a:defRPr>
            </a:lvl8pPr>
            <a:lvl9pPr marL="3886200" indent="-228600" eaLnBrk="0" fontAlgn="base" hangingPunct="0">
              <a:spcBef>
                <a:spcPct val="0"/>
              </a:spcBef>
              <a:spcAft>
                <a:spcPct val="0"/>
              </a:spcAft>
              <a:defRPr sz="1200" i="1">
                <a:solidFill>
                  <a:schemeClr val="tx1"/>
                </a:solidFill>
                <a:latin typeface="Times" charset="0"/>
                <a:ea typeface="ＭＳ Ｐゴシック" charset="0"/>
              </a:defRPr>
            </a:lvl9pPr>
          </a:lstStyle>
          <a:p>
            <a:r>
              <a:rPr lang="en-US" sz="2400" b="1" i="0" dirty="0">
                <a:latin typeface="Verdana" charset="0"/>
                <a:cs typeface="Verdana" charset="0"/>
              </a:rPr>
              <a:t>Experimental tools</a:t>
            </a:r>
          </a:p>
          <a:p>
            <a:r>
              <a:rPr lang="en-US" sz="2400" b="1" i="0" dirty="0">
                <a:latin typeface="Verdana" charset="0"/>
                <a:cs typeface="Verdana" charset="0"/>
              </a:rPr>
              <a:t>Devices</a:t>
            </a:r>
          </a:p>
          <a:p>
            <a:r>
              <a:rPr lang="en-US" sz="2400" b="1" i="0" dirty="0" err="1">
                <a:latin typeface="Verdana" charset="0"/>
                <a:cs typeface="Verdana" charset="0"/>
              </a:rPr>
              <a:t>Datasources</a:t>
            </a:r>
            <a:endParaRPr lang="en-US" sz="2400" b="1" i="0" dirty="0">
              <a:latin typeface="Verdana" charset="0"/>
              <a:cs typeface="Verdana" charset="0"/>
            </a:endParaRPr>
          </a:p>
          <a:p>
            <a:r>
              <a:rPr lang="en-US" sz="2400" b="1" i="0" dirty="0">
                <a:latin typeface="Verdana" charset="0"/>
                <a:cs typeface="Verdana" charset="0"/>
              </a:rPr>
              <a:t>……………</a:t>
            </a:r>
          </a:p>
        </p:txBody>
      </p:sp>
      <p:pic>
        <p:nvPicPr>
          <p:cNvPr id="49163" name="Picture 1"/>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3657600" y="3657600"/>
            <a:ext cx="22098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447800" y="4953000"/>
            <a:ext cx="1447800" cy="1447800"/>
          </a:xfrm>
          <a:prstGeom prst="rect">
            <a:avLst/>
          </a:prstGeom>
        </p:spPr>
      </p:pic>
    </p:spTree>
    <p:extLst>
      <p:ext uri="{BB962C8B-B14F-4D97-AF65-F5344CB8AC3E}">
        <p14:creationId xmlns:p14="http://schemas.microsoft.com/office/powerpoint/2010/main" val="16240387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4294967295"/>
          </p:nvPr>
        </p:nvSpPr>
        <p:spPr>
          <a:xfrm>
            <a:off x="1447800" y="6400800"/>
            <a:ext cx="7010400" cy="457200"/>
          </a:xfrm>
          <a:prstGeom prst="rect">
            <a:avLst/>
          </a:prstGeom>
        </p:spPr>
        <p:txBody>
          <a:bodyPr/>
          <a:lstStyle/>
          <a:p>
            <a:pPr>
              <a:defRPr/>
            </a:pPr>
            <a:r>
              <a:rPr lang="nl-NL"/>
              <a:t>(C) 2009 SURFnet B.V.</a:t>
            </a:r>
          </a:p>
        </p:txBody>
      </p:sp>
      <p:sp>
        <p:nvSpPr>
          <p:cNvPr id="5" name="Slide Number Placeholder 4"/>
          <p:cNvSpPr>
            <a:spLocks noGrp="1"/>
          </p:cNvSpPr>
          <p:nvPr>
            <p:ph type="sldNum" sz="quarter" idx="4294967295"/>
          </p:nvPr>
        </p:nvSpPr>
        <p:spPr>
          <a:xfrm>
            <a:off x="152400" y="6400800"/>
            <a:ext cx="1066800" cy="457200"/>
          </a:xfrm>
          <a:prstGeom prst="rect">
            <a:avLst/>
          </a:prstGeom>
        </p:spPr>
        <p:txBody>
          <a:bodyPr/>
          <a:lstStyle/>
          <a:p>
            <a:pPr>
              <a:defRPr/>
            </a:pPr>
            <a:fld id="{85D78005-400E-6742-A302-74317EDFBCBB}" type="slidenum">
              <a:rPr lang="nl-NL"/>
              <a:pPr>
                <a:defRPr/>
              </a:pPr>
              <a:t>13</a:t>
            </a:fld>
            <a:endParaRPr lang="nl-NL"/>
          </a:p>
        </p:txBody>
      </p:sp>
      <p:pic>
        <p:nvPicPr>
          <p:cNvPr id="6" name="Picture 2" descr="puzz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able Placeholder 2"/>
          <p:cNvSpPr>
            <a:spLocks noGrp="1"/>
          </p:cNvSpPr>
          <p:nvPr>
            <p:ph type="tbl" idx="1"/>
          </p:nvPr>
        </p:nvSpPr>
        <p:spPr/>
      </p:sp>
      <p:pic>
        <p:nvPicPr>
          <p:cNvPr id="6" name="Picture 5" descr="Screen shot 2010-04-18 at 22.12.2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4992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Picture 10" descr="COIN_VO_v09_p0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5648"/>
            <a:ext cx="9144000" cy="6655048"/>
          </a:xfrm>
          <a:prstGeom prst="rect">
            <a:avLst/>
          </a:prstGeom>
        </p:spPr>
      </p:pic>
    </p:spTree>
    <p:extLst>
      <p:ext uri="{BB962C8B-B14F-4D97-AF65-F5344CB8AC3E}">
        <p14:creationId xmlns:p14="http://schemas.microsoft.com/office/powerpoint/2010/main" val="389536400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ln/>
        </p:spPr>
        <p:txBody>
          <a:bodyPr/>
          <a:lstStyle/>
          <a:p>
            <a:endParaRPr lang="en-US"/>
          </a:p>
        </p:txBody>
      </p:sp>
      <p:sp>
        <p:nvSpPr>
          <p:cNvPr id="45058" name="Rectangle 2"/>
          <p:cNvSpPr>
            <a:spLocks noGrp="1" noChangeArrowheads="1"/>
          </p:cNvSpPr>
          <p:nvPr>
            <p:ph type="body" idx="1"/>
          </p:nvPr>
        </p:nvSpPr>
        <p:spPr>
          <a:ln/>
        </p:spPr>
        <p:txBody>
          <a:bodyPr/>
          <a:lstStyle/>
          <a:p>
            <a:pPr marL="625056"/>
            <a:endParaRPr lang="en-US"/>
          </a:p>
        </p:txBody>
      </p:sp>
      <p:pic>
        <p:nvPicPr>
          <p:cNvPr id="4505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12700" cap="flat">
            <a:noFill/>
            <a:miter lim="800000"/>
            <a:headEnd/>
            <a:tailEnd/>
          </a:ln>
        </p:spPr>
      </p:pic>
    </p:spTree>
    <p:extLst>
      <p:ext uri="{BB962C8B-B14F-4D97-AF65-F5344CB8AC3E}">
        <p14:creationId xmlns:p14="http://schemas.microsoft.com/office/powerpoint/2010/main" val="13834527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smtClean="0"/>
              <a:t>SURFnet</a:t>
            </a:r>
          </a:p>
        </p:txBody>
      </p:sp>
      <p:sp>
        <p:nvSpPr>
          <p:cNvPr id="8195" name="Content Placeholder 2"/>
          <p:cNvSpPr>
            <a:spLocks noGrp="1"/>
          </p:cNvSpPr>
          <p:nvPr>
            <p:ph idx="1"/>
          </p:nvPr>
        </p:nvSpPr>
        <p:spPr>
          <a:xfrm>
            <a:off x="1447800" y="1676400"/>
            <a:ext cx="7239000" cy="4572000"/>
          </a:xfrm>
        </p:spPr>
        <p:txBody>
          <a:bodyPr>
            <a:noAutofit/>
          </a:bodyPr>
          <a:lstStyle/>
          <a:p>
            <a:pPr eaLnBrk="1" hangingPunct="1">
              <a:buFontTx/>
              <a:buNone/>
            </a:pPr>
            <a:r>
              <a:rPr lang="nl-NL" b="1" noProof="1" smtClean="0"/>
              <a:t>Hybrid end-to-end network</a:t>
            </a:r>
            <a:endParaRPr lang="en-US" b="1" dirty="0" smtClean="0"/>
          </a:p>
          <a:p>
            <a:pPr eaLnBrk="1" hangingPunct="1">
              <a:buFontTx/>
              <a:buNone/>
            </a:pPr>
            <a:r>
              <a:rPr lang="en-GB" i="1" dirty="0" smtClean="0"/>
              <a:t>The basis for all collaboration, providing efficient,</a:t>
            </a:r>
            <a:endParaRPr lang="en-US" i="1" dirty="0" smtClean="0"/>
          </a:p>
          <a:p>
            <a:pPr eaLnBrk="1" hangingPunct="1">
              <a:buFontTx/>
              <a:buNone/>
            </a:pPr>
            <a:r>
              <a:rPr lang="en-GB" i="1" dirty="0" smtClean="0"/>
              <a:t>unlimited data transport</a:t>
            </a:r>
            <a:endParaRPr lang="en-US" dirty="0" smtClean="0"/>
          </a:p>
          <a:p>
            <a:pPr eaLnBrk="1" hangingPunct="1">
              <a:buFontTx/>
              <a:buNone/>
            </a:pPr>
            <a:endParaRPr lang="en-US" dirty="0" smtClean="0"/>
          </a:p>
          <a:p>
            <a:pPr eaLnBrk="1" hangingPunct="1">
              <a:buFontTx/>
              <a:buNone/>
            </a:pPr>
            <a:r>
              <a:rPr lang="en-GB" b="1" dirty="0" smtClean="0"/>
              <a:t>Trusted identity</a:t>
            </a:r>
            <a:endParaRPr lang="en-US" b="1" dirty="0" smtClean="0"/>
          </a:p>
          <a:p>
            <a:pPr eaLnBrk="1" hangingPunct="1">
              <a:buFontTx/>
              <a:buNone/>
            </a:pPr>
            <a:r>
              <a:rPr lang="en-GB" i="1" dirty="0" smtClean="0"/>
              <a:t>offering secure and seamless access to all the electronic</a:t>
            </a:r>
          </a:p>
          <a:p>
            <a:pPr eaLnBrk="1" hangingPunct="1">
              <a:buFontTx/>
              <a:buNone/>
            </a:pPr>
            <a:r>
              <a:rPr lang="en-GB" i="1" dirty="0" smtClean="0"/>
              <a:t>materials and facilities that researchers, instructors,</a:t>
            </a:r>
          </a:p>
          <a:p>
            <a:pPr eaLnBrk="1" hangingPunct="1">
              <a:buFontTx/>
              <a:buNone/>
            </a:pPr>
            <a:r>
              <a:rPr lang="en-GB" i="1" dirty="0" smtClean="0"/>
              <a:t>and students need</a:t>
            </a:r>
            <a:endParaRPr lang="en-US" dirty="0" smtClean="0"/>
          </a:p>
          <a:p>
            <a:pPr eaLnBrk="1" hangingPunct="1">
              <a:buFontTx/>
              <a:buNone/>
            </a:pPr>
            <a:endParaRPr lang="en-US" b="1" dirty="0" smtClean="0"/>
          </a:p>
          <a:p>
            <a:pPr eaLnBrk="1" hangingPunct="1">
              <a:buFontTx/>
              <a:buNone/>
            </a:pPr>
            <a:r>
              <a:rPr lang="en-GB" b="1" dirty="0" smtClean="0"/>
              <a:t>Pioneering collaboration environment</a:t>
            </a:r>
            <a:endParaRPr lang="en-US" b="1" dirty="0" smtClean="0"/>
          </a:p>
          <a:p>
            <a:pPr marL="0" eaLnBrk="1" hangingPunct="1">
              <a:buNone/>
            </a:pPr>
            <a:r>
              <a:rPr lang="en-GB" i="1" dirty="0" smtClean="0"/>
              <a:t>that reaches beyond existing boundaries and that seamlessly integrates the services and tools </a:t>
            </a:r>
          </a:p>
          <a:p>
            <a:pPr marL="0" eaLnBrk="1" hangingPunct="1">
              <a:buNone/>
            </a:pPr>
            <a:r>
              <a:rPr lang="en-GB" i="1" dirty="0" smtClean="0"/>
              <a:t>provided by a large number of suppliers</a:t>
            </a:r>
            <a:endParaRPr lang="en-US" i="1" dirty="0" smtClean="0"/>
          </a:p>
          <a:p>
            <a:pPr eaLnBrk="1" hangingPunct="1">
              <a:buFontTx/>
              <a:buNone/>
            </a:pPr>
            <a:endParaRPr lang="en-US" i="1" dirty="0" smtClean="0"/>
          </a:p>
        </p:txBody>
      </p:sp>
      <p:pic>
        <p:nvPicPr>
          <p:cNvPr id="8198" name="Picture 8" descr="netwerkinfra.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600200"/>
            <a:ext cx="1366838" cy="1311275"/>
          </a:xfrm>
          <a:prstGeom prst="rect">
            <a:avLst/>
          </a:prstGeom>
          <a:noFill/>
          <a:ln w="9525">
            <a:noFill/>
            <a:miter lim="800000"/>
            <a:headEnd/>
            <a:tailEnd/>
          </a:ln>
        </p:spPr>
      </p:pic>
      <p:pic>
        <p:nvPicPr>
          <p:cNvPr id="8199" name="Picture 9" descr="AAI-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124200"/>
            <a:ext cx="1311275" cy="1246188"/>
          </a:xfrm>
          <a:prstGeom prst="rect">
            <a:avLst/>
          </a:prstGeom>
          <a:noFill/>
          <a:ln w="9525">
            <a:noFill/>
            <a:miter lim="800000"/>
            <a:headEnd/>
            <a:tailEnd/>
          </a:ln>
        </p:spPr>
      </p:pic>
      <p:pic>
        <p:nvPicPr>
          <p:cNvPr id="9" name="Picture 8" descr="Untitled-1.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9512" y="4869160"/>
            <a:ext cx="1054862" cy="1211444"/>
          </a:xfrm>
          <a:prstGeom prst="rect">
            <a:avLst/>
          </a:prstGeom>
        </p:spPr>
      </p:pic>
    </p:spTree>
    <p:extLst>
      <p:ext uri="{BB962C8B-B14F-4D97-AF65-F5344CB8AC3E}">
        <p14:creationId xmlns:p14="http://schemas.microsoft.com/office/powerpoint/2010/main" val="27951818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948_fredrik-almqvist00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3694" y="0"/>
            <a:ext cx="5215306" cy="3479982"/>
          </a:xfrm>
          <a:prstGeom prst="rect">
            <a:avLst/>
          </a:prstGeom>
        </p:spPr>
      </p:pic>
      <p:pic>
        <p:nvPicPr>
          <p:cNvPr id="6" name="Picture 5" descr="tdpn1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287673"/>
            <a:ext cx="4648200" cy="3027527"/>
          </a:xfrm>
          <a:prstGeom prst="rect">
            <a:avLst/>
          </a:prstGeom>
        </p:spPr>
      </p:pic>
      <p:sp>
        <p:nvSpPr>
          <p:cNvPr id="2" name="Title 1"/>
          <p:cNvSpPr>
            <a:spLocks noGrp="1"/>
          </p:cNvSpPr>
          <p:nvPr>
            <p:ph type="title"/>
          </p:nvPr>
        </p:nvSpPr>
        <p:spPr/>
        <p:txBody>
          <a:bodyPr/>
          <a:lstStyle/>
          <a:p>
            <a:r>
              <a:rPr lang="en-US"/>
              <a:t> </a:t>
            </a:r>
          </a:p>
        </p:txBody>
      </p:sp>
      <p:pic>
        <p:nvPicPr>
          <p:cNvPr id="4" name="Content Placeholder 3" descr="classroom2.jpg"/>
          <p:cNvPicPr>
            <a:picLocks noGrp="1" noChangeAspect="1"/>
          </p:cNvPicPr>
          <p:nvPr>
            <p:ph idx="1"/>
          </p:nvPr>
        </p:nvPicPr>
        <p:blipFill>
          <a:blip r:embed="rId5" cstate="email">
            <a:extLst>
              <a:ext uri="{28A0092B-C50C-407E-A947-70E740481C1C}">
                <a14:useLocalDpi xmlns:a14="http://schemas.microsoft.com/office/drawing/2010/main"/>
              </a:ext>
            </a:extLst>
          </a:blip>
          <a:srcRect/>
          <a:stretch>
            <a:fillRect/>
          </a:stretch>
        </p:blipFill>
        <p:spPr>
          <a:xfrm>
            <a:off x="0" y="0"/>
            <a:ext cx="7010400" cy="4572000"/>
          </a:xfrm>
        </p:spPr>
      </p:pic>
      <p:pic>
        <p:nvPicPr>
          <p:cNvPr id="3" name="Picture 2" descr="silhoettes w World.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03558" y="3429000"/>
            <a:ext cx="5820276" cy="3429000"/>
          </a:xfrm>
          <a:prstGeom prst="rect">
            <a:avLst/>
          </a:prstGeom>
        </p:spPr>
      </p:pic>
      <p:pic>
        <p:nvPicPr>
          <p:cNvPr id="12" name="Picture 11" descr="GSO trans.gif"/>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8600" y="228600"/>
            <a:ext cx="3132772" cy="3124200"/>
          </a:xfrm>
          <a:prstGeom prst="rect">
            <a:avLst/>
          </a:prstGeom>
        </p:spPr>
      </p:pic>
    </p:spTree>
    <p:extLst>
      <p:ext uri="{BB962C8B-B14F-4D97-AF65-F5344CB8AC3E}">
        <p14:creationId xmlns:p14="http://schemas.microsoft.com/office/powerpoint/2010/main" val="30056765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3000" fill="hold"/>
                                        <p:tgtEl>
                                          <p:spTgt spid="12"/>
                                        </p:tgtEl>
                                        <p:attrNameLst>
                                          <p:attrName>ppt_w</p:attrName>
                                        </p:attrNameLst>
                                      </p:cBhvr>
                                      <p:tavLst>
                                        <p:tav tm="0">
                                          <p:val>
                                            <p:fltVal val="0"/>
                                          </p:val>
                                        </p:tav>
                                        <p:tav tm="100000">
                                          <p:val>
                                            <p:strVal val="#ppt_w"/>
                                          </p:val>
                                        </p:tav>
                                      </p:tavLst>
                                    </p:anim>
                                    <p:anim calcmode="lin" valueType="num">
                                      <p:cBhvr>
                                        <p:cTn id="8" dur="3000" fill="hold"/>
                                        <p:tgtEl>
                                          <p:spTgt spid="12"/>
                                        </p:tgtEl>
                                        <p:attrNameLst>
                                          <p:attrName>ppt_h</p:attrName>
                                        </p:attrNameLst>
                                      </p:cBhvr>
                                      <p:tavLst>
                                        <p:tav tm="0">
                                          <p:val>
                                            <p:fltVal val="0"/>
                                          </p:val>
                                        </p:tav>
                                        <p:tav tm="100000">
                                          <p:val>
                                            <p:strVal val="#ppt_h"/>
                                          </p:val>
                                        </p:tav>
                                      </p:tavLst>
                                    </p:anim>
                                    <p:anim calcmode="lin" valueType="num">
                                      <p:cBhvr>
                                        <p:cTn id="9" dur="3000" fill="hold"/>
                                        <p:tgtEl>
                                          <p:spTgt spid="12"/>
                                        </p:tgtEl>
                                        <p:attrNameLst>
                                          <p:attrName>style.rotation</p:attrName>
                                        </p:attrNameLst>
                                      </p:cBhvr>
                                      <p:tavLst>
                                        <p:tav tm="0">
                                          <p:val>
                                            <p:fltVal val="360"/>
                                          </p:val>
                                        </p:tav>
                                        <p:tav tm="100000">
                                          <p:val>
                                            <p:fltVal val="0"/>
                                          </p:val>
                                        </p:tav>
                                      </p:tavLst>
                                    </p:anim>
                                    <p:animEffect transition="in" filter="fade">
                                      <p:cBhvr>
                                        <p:cTn id="10"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ego-pil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1" name="Rounded Rectangle 10"/>
          <p:cNvSpPr/>
          <p:nvPr/>
        </p:nvSpPr>
        <p:spPr bwMode="auto">
          <a:xfrm>
            <a:off x="228600" y="3429000"/>
            <a:ext cx="4800600" cy="31242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1" u="none" strike="noStrike" cap="none" normalizeH="0" baseline="0" smtClean="0">
              <a:ln>
                <a:noFill/>
              </a:ln>
              <a:solidFill>
                <a:schemeClr val="tx1"/>
              </a:solidFill>
              <a:effectLst/>
              <a:latin typeface="Times" pitchFamily="2" charset="0"/>
              <a:cs typeface="Arial" pitchFamily="34" charset="0"/>
            </a:endParaRPr>
          </a:p>
        </p:txBody>
      </p:sp>
      <p:sp>
        <p:nvSpPr>
          <p:cNvPr id="7" name="TextBox 6"/>
          <p:cNvSpPr txBox="1"/>
          <p:nvPr/>
        </p:nvSpPr>
        <p:spPr>
          <a:xfrm>
            <a:off x="609600" y="4004608"/>
            <a:ext cx="3810000" cy="1938992"/>
          </a:xfrm>
          <a:prstGeom prst="rect">
            <a:avLst/>
          </a:prstGeom>
          <a:solidFill>
            <a:schemeClr val="bg1"/>
          </a:solidFill>
          <a:ln>
            <a:noFill/>
          </a:ln>
        </p:spPr>
        <p:txBody>
          <a:bodyPr wrap="square" rtlCol="0">
            <a:spAutoFit/>
          </a:bodyPr>
          <a:lstStyle/>
          <a:p>
            <a:pPr marL="342900" indent="-342900">
              <a:buFont typeface="Arial"/>
              <a:buChar char="•"/>
            </a:pPr>
            <a:r>
              <a:rPr lang="en-US" sz="2400" dirty="0" smtClean="0">
                <a:latin typeface="Verdana"/>
                <a:cs typeface="Verdana"/>
              </a:rPr>
              <a:t>Diversity</a:t>
            </a:r>
          </a:p>
          <a:p>
            <a:pPr marL="342900" indent="-342900">
              <a:buFont typeface="Arial"/>
              <a:buChar char="•"/>
            </a:pPr>
            <a:endParaRPr lang="en-US" sz="2400" dirty="0" smtClean="0">
              <a:latin typeface="Verdana"/>
              <a:cs typeface="Verdana"/>
            </a:endParaRPr>
          </a:p>
          <a:p>
            <a:pPr marL="342900" indent="-342900">
              <a:buFont typeface="Arial"/>
              <a:buChar char="•"/>
            </a:pPr>
            <a:r>
              <a:rPr lang="en-US" sz="2400" dirty="0" smtClean="0">
                <a:latin typeface="Verdana"/>
                <a:cs typeface="Verdana"/>
              </a:rPr>
              <a:t>Best of breed apps</a:t>
            </a:r>
          </a:p>
          <a:p>
            <a:endParaRPr lang="en-US" sz="2400" dirty="0">
              <a:latin typeface="Verdana"/>
              <a:cs typeface="Verdana"/>
            </a:endParaRPr>
          </a:p>
          <a:p>
            <a:pPr marL="342900" indent="-342900">
              <a:buFont typeface="Arial"/>
              <a:buChar char="•"/>
            </a:pPr>
            <a:r>
              <a:rPr lang="en-US" sz="2400" dirty="0" smtClean="0">
                <a:latin typeface="Verdana"/>
                <a:cs typeface="Verdana"/>
              </a:rPr>
              <a:t>Shared facilities</a:t>
            </a:r>
            <a:endParaRPr lang="en-US" sz="2400" dirty="0">
              <a:latin typeface="Verdana"/>
              <a:cs typeface="Verdana"/>
            </a:endParaRPr>
          </a:p>
        </p:txBody>
      </p:sp>
      <p:sp>
        <p:nvSpPr>
          <p:cNvPr id="9" name="TextBox 8"/>
          <p:cNvSpPr txBox="1"/>
          <p:nvPr/>
        </p:nvSpPr>
        <p:spPr>
          <a:xfrm>
            <a:off x="762000" y="-800100"/>
            <a:ext cx="184666" cy="276999"/>
          </a:xfrm>
          <a:prstGeom prst="rect">
            <a:avLst/>
          </a:prstGeom>
          <a:noFill/>
        </p:spPr>
        <p:txBody>
          <a:bodyPr wrap="none" rtlCol="0">
            <a:spAutoFit/>
          </a:bodyPr>
          <a:lstStyle/>
          <a:p>
            <a:endParaRPr lang="en-US" dirty="0">
              <a:latin typeface="Verdana"/>
              <a:cs typeface="Verdana"/>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amenhang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0"/>
            <a:ext cx="9829800" cy="7560958"/>
          </a:xfrm>
          <a:prstGeom prst="rect">
            <a:avLst/>
          </a:prstGeom>
        </p:spPr>
      </p:pic>
      <p:grpSp>
        <p:nvGrpSpPr>
          <p:cNvPr id="13" name="Group 12"/>
          <p:cNvGrpSpPr/>
          <p:nvPr/>
        </p:nvGrpSpPr>
        <p:grpSpPr>
          <a:xfrm>
            <a:off x="3810000" y="3505200"/>
            <a:ext cx="5063784" cy="3124200"/>
            <a:chOff x="4572000" y="3581400"/>
            <a:chExt cx="4419600" cy="3124200"/>
          </a:xfrm>
        </p:grpSpPr>
        <p:sp>
          <p:nvSpPr>
            <p:cNvPr id="9" name="Rounded Rectangle 8"/>
            <p:cNvSpPr/>
            <p:nvPr/>
          </p:nvSpPr>
          <p:spPr bwMode="auto">
            <a:xfrm>
              <a:off x="4572000" y="3581400"/>
              <a:ext cx="4419600" cy="3124200"/>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1" u="none" strike="noStrike" cap="none" normalizeH="0" baseline="0" smtClean="0">
                <a:ln>
                  <a:noFill/>
                </a:ln>
                <a:solidFill>
                  <a:schemeClr val="tx1"/>
                </a:solidFill>
                <a:effectLst/>
                <a:latin typeface="Times" pitchFamily="2" charset="0"/>
                <a:cs typeface="Arial" pitchFamily="34" charset="0"/>
              </a:endParaRPr>
            </a:p>
          </p:txBody>
        </p:sp>
        <p:sp>
          <p:nvSpPr>
            <p:cNvPr id="7" name="TextBox 6"/>
            <p:cNvSpPr txBox="1"/>
            <p:nvPr/>
          </p:nvSpPr>
          <p:spPr>
            <a:xfrm>
              <a:off x="4831889" y="4001631"/>
              <a:ext cx="3930008" cy="2246769"/>
            </a:xfrm>
            <a:prstGeom prst="rect">
              <a:avLst/>
            </a:prstGeom>
            <a:solidFill>
              <a:schemeClr val="tx1"/>
            </a:solidFill>
          </p:spPr>
          <p:txBody>
            <a:bodyPr wrap="square" rtlCol="0">
              <a:spAutoFit/>
            </a:bodyPr>
            <a:lstStyle/>
            <a:p>
              <a:pPr marL="342900" indent="-342900">
                <a:buFont typeface="Arial"/>
                <a:buChar char="•"/>
              </a:pPr>
              <a:r>
                <a:rPr lang="en-US" sz="2000" dirty="0">
                  <a:solidFill>
                    <a:schemeClr val="bg1"/>
                  </a:solidFill>
                  <a:latin typeface="Verdana"/>
                  <a:cs typeface="Verdana"/>
                </a:rPr>
                <a:t>Do the right thing</a:t>
              </a:r>
            </a:p>
            <a:p>
              <a:r>
                <a:rPr lang="en-US" sz="2000" dirty="0" err="1">
                  <a:solidFill>
                    <a:schemeClr val="bg1"/>
                  </a:solidFill>
                  <a:latin typeface="Verdana"/>
                  <a:cs typeface="Verdana"/>
                </a:rPr>
                <a:t>	Standards</a:t>
              </a:r>
            </a:p>
            <a:p>
              <a:r>
                <a:rPr lang="en-US" sz="2000" dirty="0" err="1">
                  <a:solidFill>
                    <a:schemeClr val="bg1"/>
                  </a:solidFill>
                  <a:latin typeface="Verdana"/>
                  <a:cs typeface="Verdana"/>
                </a:rPr>
                <a:t>	Combine intern/cloud</a:t>
              </a:r>
            </a:p>
            <a:p>
              <a:endParaRPr lang="en-US" sz="2000" dirty="0" err="1">
                <a:solidFill>
                  <a:schemeClr val="bg1"/>
                </a:solidFill>
                <a:latin typeface="Verdana"/>
                <a:cs typeface="Verdana"/>
              </a:endParaRPr>
            </a:p>
            <a:p>
              <a:pPr marL="342900" indent="-342900">
                <a:buFont typeface="Arial"/>
                <a:buChar char="•"/>
              </a:pPr>
              <a:r>
                <a:rPr lang="en-US" sz="2000" dirty="0" err="1">
                  <a:solidFill>
                    <a:schemeClr val="bg1"/>
                  </a:solidFill>
                  <a:latin typeface="Verdana"/>
                  <a:cs typeface="Verdana"/>
                </a:rPr>
                <a:t>Collaborate </a:t>
              </a:r>
              <a:r>
                <a:rPr lang="en-US" sz="2000" dirty="0">
                  <a:solidFill>
                    <a:schemeClr val="bg1"/>
                  </a:solidFill>
                  <a:latin typeface="Verdana"/>
                  <a:cs typeface="Verdana"/>
                </a:rPr>
                <a:t>(!)</a:t>
              </a:r>
            </a:p>
            <a:p>
              <a:pPr marL="342900" indent="-342900">
                <a:buFont typeface="Arial"/>
                <a:buChar char="•"/>
              </a:pPr>
              <a:endParaRPr lang="en-US" sz="2000" dirty="0" smtClean="0">
                <a:solidFill>
                  <a:schemeClr val="bg1"/>
                </a:solidFill>
                <a:latin typeface="Verdana"/>
                <a:cs typeface="Verdana"/>
              </a:endParaRPr>
            </a:p>
            <a:p>
              <a:pPr marL="342900" indent="-342900">
                <a:buFont typeface="Arial"/>
                <a:buChar char="•"/>
              </a:pPr>
              <a:r>
                <a:rPr lang="en-US" sz="2000" dirty="0" err="1" smtClean="0">
                  <a:solidFill>
                    <a:schemeClr val="bg1"/>
                  </a:solidFill>
                  <a:latin typeface="Verdana"/>
                  <a:cs typeface="Verdana"/>
                </a:rPr>
                <a:t>Create coherence</a:t>
              </a:r>
              <a:endParaRPr lang="en-US" sz="2000" dirty="0" smtClean="0">
                <a:solidFill>
                  <a:schemeClr val="bg1"/>
                </a:solidFill>
                <a:latin typeface="Verdana"/>
                <a:cs typeface="Verdana"/>
              </a:endParaRPr>
            </a:p>
          </p:txBody>
        </p:sp>
      </p:gr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0" y="0"/>
            <a:ext cx="9144000" cy="6858000"/>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1" u="none" strike="noStrike" cap="none" normalizeH="0" baseline="0" smtClean="0">
              <a:ln>
                <a:noFill/>
              </a:ln>
              <a:solidFill>
                <a:schemeClr val="tx1"/>
              </a:solidFill>
              <a:effectLst/>
              <a:latin typeface="Times" pitchFamily="2" charset="0"/>
              <a:cs typeface="Arial" pitchFamily="34" charset="0"/>
            </a:endParaRPr>
          </a:p>
        </p:txBody>
      </p:sp>
      <p:pic>
        <p:nvPicPr>
          <p:cNvPr id="5" name="Picture 4" descr="Hijskraan.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863600"/>
            <a:ext cx="6553200" cy="5230536"/>
          </a:xfrm>
          <a:prstGeom prst="rect">
            <a:avLst/>
          </a:prstGeom>
        </p:spPr>
      </p:pic>
      <p:cxnSp>
        <p:nvCxnSpPr>
          <p:cNvPr id="9" name="Straight Connector 8"/>
          <p:cNvCxnSpPr/>
          <p:nvPr/>
        </p:nvCxnSpPr>
        <p:spPr bwMode="auto">
          <a:xfrm>
            <a:off x="1403873" y="2407504"/>
            <a:ext cx="4831465" cy="25184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1411622" y="2341637"/>
            <a:ext cx="4850838" cy="25184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5943600" y="2590893"/>
            <a:ext cx="0" cy="52577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flipV="1">
            <a:off x="6243087" y="2608975"/>
            <a:ext cx="0" cy="58117"/>
          </a:xfrm>
          <a:prstGeom prst="line">
            <a:avLst/>
          </a:prstGeom>
          <a:solidFill>
            <a:schemeClr val="accent1"/>
          </a:solidFill>
          <a:ln w="22225" cap="flat" cmpd="sng" algn="ctr">
            <a:solidFill>
              <a:schemeClr val="tx1"/>
            </a:solidFill>
            <a:prstDash val="solid"/>
            <a:round/>
            <a:headEnd type="none" w="med" len="med"/>
            <a:tailEnd type="none" w="med" len="med"/>
          </a:ln>
          <a:effectLst/>
        </p:spPr>
      </p:cxnSp>
      <p:pic>
        <p:nvPicPr>
          <p:cNvPr id="29" name="Picture 28" descr="SURFconext logo transp.gi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700000">
            <a:off x="5001928" y="3734779"/>
            <a:ext cx="1917863" cy="1219406"/>
          </a:xfrm>
          <a:prstGeom prst="rect">
            <a:avLst/>
          </a:prstGeom>
        </p:spPr>
      </p:pic>
      <p:cxnSp>
        <p:nvCxnSpPr>
          <p:cNvPr id="44" name="Straight Connector 43"/>
          <p:cNvCxnSpPr/>
          <p:nvPr/>
        </p:nvCxnSpPr>
        <p:spPr bwMode="auto">
          <a:xfrm>
            <a:off x="863601" y="872068"/>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6" name="Rectangle 45"/>
          <p:cNvSpPr/>
          <p:nvPr/>
        </p:nvSpPr>
        <p:spPr bwMode="auto">
          <a:xfrm>
            <a:off x="5791200" y="-114300"/>
            <a:ext cx="457200" cy="2667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1" u="none" strike="noStrike" cap="none" normalizeH="0" baseline="0" smtClean="0">
              <a:ln>
                <a:noFill/>
              </a:ln>
              <a:solidFill>
                <a:schemeClr val="tx1"/>
              </a:solidFill>
              <a:effectLst/>
              <a:latin typeface="Times" pitchFamily="2" charset="0"/>
              <a:cs typeface="Arial" pitchFamily="34" charset="0"/>
            </a:endParaRPr>
          </a:p>
        </p:txBody>
      </p:sp>
    </p:spTree>
    <p:extLst>
      <p:ext uri="{BB962C8B-B14F-4D97-AF65-F5344CB8AC3E}">
        <p14:creationId xmlns:p14="http://schemas.microsoft.com/office/powerpoint/2010/main" val="24793057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fill="hold" nodeType="clickEffect">
                                  <p:stCondLst>
                                    <p:cond delay="0"/>
                                  </p:stCondLst>
                                  <p:childTnLst>
                                    <p:animMotion origin="layout" path="M 1.11022E-16 -0.05 L 1.11022E-16 -0.50555 " pathEditMode="relative" rAng="0" ptsTypes="AA">
                                      <p:cBhvr>
                                        <p:cTn id="6" dur="3000" fill="hold"/>
                                        <p:tgtEl>
                                          <p:spTgt spid="16"/>
                                        </p:tgtEl>
                                        <p:attrNameLst>
                                          <p:attrName>ppt_x</p:attrName>
                                          <p:attrName>ppt_y</p:attrName>
                                        </p:attrNameLst>
                                      </p:cBhvr>
                                      <p:rCtr x="0" y="-22778"/>
                                    </p:animMotion>
                                  </p:childTnLst>
                                </p:cTn>
                              </p:par>
                              <p:par>
                                <p:cTn id="7" presetID="2" presetClass="entr" presetSubtype="4" fill="hold" nodeType="withEffect">
                                  <p:stCondLst>
                                    <p:cond delay="0"/>
                                  </p:stCondLst>
                                  <p:childTnLst>
                                    <p:set>
                                      <p:cBhvr>
                                        <p:cTn id="8" dur="1" fill="hold">
                                          <p:stCondLst>
                                            <p:cond delay="0"/>
                                          </p:stCondLst>
                                        </p:cTn>
                                        <p:tgtEl>
                                          <p:spTgt spid="29"/>
                                        </p:tgtEl>
                                        <p:attrNameLst>
                                          <p:attrName>style.visibility</p:attrName>
                                        </p:attrNameLst>
                                      </p:cBhvr>
                                      <p:to>
                                        <p:strVal val="visible"/>
                                      </p:to>
                                    </p:set>
                                    <p:anim calcmode="lin" valueType="num">
                                      <p:cBhvr additive="base">
                                        <p:cTn id="9" dur="3000" fill="hold"/>
                                        <p:tgtEl>
                                          <p:spTgt spid="29"/>
                                        </p:tgtEl>
                                        <p:attrNameLst>
                                          <p:attrName>ppt_x</p:attrName>
                                        </p:attrNameLst>
                                      </p:cBhvr>
                                      <p:tavLst>
                                        <p:tav tm="0">
                                          <p:val>
                                            <p:strVal val="#ppt_x"/>
                                          </p:val>
                                        </p:tav>
                                        <p:tav tm="100000">
                                          <p:val>
                                            <p:strVal val="#ppt_x"/>
                                          </p:val>
                                        </p:tav>
                                      </p:tavLst>
                                    </p:anim>
                                    <p:anim calcmode="lin" valueType="num">
                                      <p:cBhvr additive="base">
                                        <p:cTn id="10" dur="30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5715000" cy="1066800"/>
          </a:xfrm>
        </p:spPr>
        <p:txBody>
          <a:bodyPr/>
          <a:lstStyle/>
          <a:p>
            <a:endParaRPr lang="en-US"/>
          </a:p>
        </p:txBody>
      </p:sp>
      <p:sp>
        <p:nvSpPr>
          <p:cNvPr id="3" name="Content Placeholder 2"/>
          <p:cNvSpPr>
            <a:spLocks noGrp="1"/>
          </p:cNvSpPr>
          <p:nvPr>
            <p:ph idx="1"/>
          </p:nvPr>
        </p:nvSpPr>
        <p:spPr>
          <a:xfrm>
            <a:off x="1219200" y="1524000"/>
            <a:ext cx="7010400" cy="4572000"/>
          </a:xfrm>
        </p:spPr>
        <p:txBody>
          <a:bodyPr/>
          <a:lstStyle/>
          <a:p>
            <a:endParaRPr lang="en-US"/>
          </a:p>
        </p:txBody>
      </p:sp>
      <p:sp>
        <p:nvSpPr>
          <p:cNvPr id="4" name="Rectangle 3"/>
          <p:cNvSpPr/>
          <p:nvPr/>
        </p:nvSpPr>
        <p:spPr bwMode="auto">
          <a:xfrm>
            <a:off x="0" y="-17320"/>
            <a:ext cx="9144000" cy="6875319"/>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1" u="none" strike="noStrike" cap="none" normalizeH="0" baseline="0" smtClean="0">
              <a:ln>
                <a:noFill/>
              </a:ln>
              <a:solidFill>
                <a:schemeClr val="tx1"/>
              </a:solidFill>
              <a:effectLst/>
              <a:latin typeface="Times" pitchFamily="2" charset="0"/>
              <a:cs typeface="Arial" pitchFamily="34" charset="0"/>
            </a:endParaRPr>
          </a:p>
        </p:txBody>
      </p:sp>
      <p:sp>
        <p:nvSpPr>
          <p:cNvPr id="5" name="Content Placeholder 2"/>
          <p:cNvSpPr txBox="1">
            <a:spLocks/>
          </p:cNvSpPr>
          <p:nvPr/>
        </p:nvSpPr>
        <p:spPr bwMode="auto">
          <a:xfrm>
            <a:off x="2286000" y="457200"/>
            <a:ext cx="7010400" cy="457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lnSpc>
                <a:spcPts val="2800"/>
              </a:lnSpc>
              <a:spcBef>
                <a:spcPct val="0"/>
              </a:spcBef>
              <a:spcAft>
                <a:spcPct val="0"/>
              </a:spcAft>
              <a:buChar char="-"/>
              <a:defRPr sz="20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lnSpc>
                <a:spcPts val="2800"/>
              </a:lnSpc>
              <a:spcBef>
                <a:spcPct val="0"/>
              </a:spcBef>
              <a:spcAft>
                <a:spcPct val="0"/>
              </a:spcAft>
              <a:buChar char="-"/>
              <a:defRPr sz="2000">
                <a:solidFill>
                  <a:schemeClr val="tx1"/>
                </a:solidFill>
                <a:latin typeface="+mn-lt"/>
                <a:ea typeface="ＭＳ Ｐゴシック" pitchFamily="-65" charset="-128"/>
              </a:defRPr>
            </a:lvl2pPr>
            <a:lvl3pPr marL="1143000" indent="-228600" algn="l" rtl="0" eaLnBrk="0" fontAlgn="base" hangingPunct="0">
              <a:lnSpc>
                <a:spcPts val="2800"/>
              </a:lnSpc>
              <a:spcBef>
                <a:spcPct val="0"/>
              </a:spcBef>
              <a:spcAft>
                <a:spcPct val="0"/>
              </a:spcAft>
              <a:buChar char="-"/>
              <a:defRPr sz="2000">
                <a:solidFill>
                  <a:schemeClr val="tx1"/>
                </a:solidFill>
                <a:latin typeface="+mn-lt"/>
                <a:ea typeface="ＭＳ Ｐゴシック" pitchFamily="-65" charset="-128"/>
              </a:defRPr>
            </a:lvl3pPr>
            <a:lvl4pPr marL="1600200" indent="-228600" algn="l" rtl="0" eaLnBrk="0" fontAlgn="base" hangingPunct="0">
              <a:lnSpc>
                <a:spcPts val="2800"/>
              </a:lnSpc>
              <a:spcBef>
                <a:spcPct val="0"/>
              </a:spcBef>
              <a:spcAft>
                <a:spcPct val="0"/>
              </a:spcAft>
              <a:buChar char="-"/>
              <a:defRPr sz="2000">
                <a:solidFill>
                  <a:schemeClr val="tx1"/>
                </a:solidFill>
                <a:latin typeface="+mn-lt"/>
                <a:ea typeface="ＭＳ Ｐゴシック" pitchFamily="-65" charset="-128"/>
              </a:defRPr>
            </a:lvl4pPr>
            <a:lvl5pPr marL="2057400" indent="-228600" algn="l" rtl="0" eaLnBrk="0" fontAlgn="base" hangingPunct="0">
              <a:lnSpc>
                <a:spcPts val="2800"/>
              </a:lnSpc>
              <a:spcBef>
                <a:spcPct val="0"/>
              </a:spcBef>
              <a:spcAft>
                <a:spcPct val="0"/>
              </a:spcAft>
              <a:buChar char="-"/>
              <a:defRPr sz="2000">
                <a:solidFill>
                  <a:schemeClr val="tx1"/>
                </a:solidFill>
                <a:latin typeface="+mn-lt"/>
                <a:ea typeface="ＭＳ Ｐゴシック" pitchFamily="-65" charset="-128"/>
              </a:defRPr>
            </a:lvl5pPr>
            <a:lvl6pPr marL="2514600" indent="-228600" algn="l" rtl="0" fontAlgn="base">
              <a:lnSpc>
                <a:spcPts val="2800"/>
              </a:lnSpc>
              <a:spcBef>
                <a:spcPct val="0"/>
              </a:spcBef>
              <a:spcAft>
                <a:spcPct val="0"/>
              </a:spcAft>
              <a:buChar char="-"/>
              <a:defRPr sz="2000">
                <a:solidFill>
                  <a:schemeClr val="tx1"/>
                </a:solidFill>
                <a:latin typeface="+mn-lt"/>
              </a:defRPr>
            </a:lvl6pPr>
            <a:lvl7pPr marL="2971800" indent="-228600" algn="l" rtl="0" fontAlgn="base">
              <a:lnSpc>
                <a:spcPts val="2800"/>
              </a:lnSpc>
              <a:spcBef>
                <a:spcPct val="0"/>
              </a:spcBef>
              <a:spcAft>
                <a:spcPct val="0"/>
              </a:spcAft>
              <a:buChar char="-"/>
              <a:defRPr sz="2000">
                <a:solidFill>
                  <a:schemeClr val="tx1"/>
                </a:solidFill>
                <a:latin typeface="+mn-lt"/>
              </a:defRPr>
            </a:lvl7pPr>
            <a:lvl8pPr marL="3429000" indent="-228600" algn="l" rtl="0" fontAlgn="base">
              <a:lnSpc>
                <a:spcPts val="2800"/>
              </a:lnSpc>
              <a:spcBef>
                <a:spcPct val="0"/>
              </a:spcBef>
              <a:spcAft>
                <a:spcPct val="0"/>
              </a:spcAft>
              <a:buChar char="-"/>
              <a:defRPr sz="2000">
                <a:solidFill>
                  <a:schemeClr val="tx1"/>
                </a:solidFill>
                <a:latin typeface="+mn-lt"/>
              </a:defRPr>
            </a:lvl8pPr>
            <a:lvl9pPr marL="3886200" indent="-228600" algn="l" rtl="0" fontAlgn="base">
              <a:lnSpc>
                <a:spcPts val="2800"/>
              </a:lnSpc>
              <a:spcBef>
                <a:spcPct val="0"/>
              </a:spcBef>
              <a:spcAft>
                <a:spcPct val="0"/>
              </a:spcAft>
              <a:buChar char="-"/>
              <a:defRPr sz="2000">
                <a:solidFill>
                  <a:schemeClr val="tx1"/>
                </a:solidFill>
                <a:latin typeface="+mn-lt"/>
              </a:defRPr>
            </a:lvl9pPr>
          </a:lstStyle>
          <a:p>
            <a:pPr marL="514350" indent="-514350">
              <a:lnSpc>
                <a:spcPct val="100000"/>
              </a:lnSpc>
              <a:buFont typeface="+mj-ea"/>
              <a:buAutoNum type="circleNumDbPlain"/>
              <a:defRPr/>
            </a:pPr>
            <a:r>
              <a:rPr lang="en-US" sz="2800" dirty="0">
                <a:solidFill>
                  <a:schemeClr val="bg1"/>
                </a:solidFill>
                <a:latin typeface="Verdana" charset="0"/>
                <a:ea typeface="ＭＳ Ｐゴシック" charset="0"/>
              </a:rPr>
              <a:t>F</a:t>
            </a:r>
            <a:r>
              <a:rPr lang="en-US" sz="2800" dirty="0" smtClean="0">
                <a:solidFill>
                  <a:schemeClr val="bg1"/>
                </a:solidFill>
                <a:latin typeface="Verdana" charset="0"/>
                <a:ea typeface="ＭＳ Ｐゴシック" charset="0"/>
              </a:rPr>
              <a:t>ederated </a:t>
            </a:r>
            <a:r>
              <a:rPr lang="en-US" sz="2800" dirty="0" err="1">
                <a:solidFill>
                  <a:schemeClr val="bg1"/>
                </a:solidFill>
                <a:latin typeface="Verdana" charset="0"/>
                <a:ea typeface="ＭＳ Ｐゴシック" charset="0"/>
              </a:rPr>
              <a:t>IdM</a:t>
            </a:r>
            <a:endParaRPr lang="en-US" sz="2800" dirty="0" smtClean="0">
              <a:solidFill>
                <a:schemeClr val="bg1"/>
              </a:solidFill>
              <a:latin typeface="Verdana" charset="0"/>
              <a:ea typeface="ＭＳ Ｐゴシック" charset="0"/>
            </a:endParaRPr>
          </a:p>
          <a:p>
            <a:pPr marL="514350" indent="-514350">
              <a:lnSpc>
                <a:spcPct val="100000"/>
              </a:lnSpc>
              <a:buFont typeface="+mj-ea"/>
              <a:buAutoNum type="circleNumDbPlain"/>
              <a:defRPr/>
            </a:pPr>
            <a:endParaRPr lang="en-US" sz="2800" dirty="0" smtClean="0">
              <a:solidFill>
                <a:schemeClr val="bg1"/>
              </a:solidFill>
              <a:latin typeface="Verdana" charset="0"/>
              <a:ea typeface="ＭＳ Ｐゴシック" charset="0"/>
            </a:endParaRPr>
          </a:p>
          <a:p>
            <a:pPr marL="0" indent="0">
              <a:lnSpc>
                <a:spcPct val="100000"/>
              </a:lnSpc>
              <a:buFontTx/>
              <a:buNone/>
              <a:defRPr/>
            </a:pPr>
            <a:endParaRPr lang="en-US" sz="2800" dirty="0">
              <a:solidFill>
                <a:schemeClr val="bg1"/>
              </a:solidFill>
              <a:latin typeface="Verdana" charset="0"/>
              <a:ea typeface="ＭＳ Ｐゴシック" charset="0"/>
            </a:endParaRPr>
          </a:p>
          <a:p>
            <a:pPr marL="514350" indent="-514350">
              <a:lnSpc>
                <a:spcPct val="100000"/>
              </a:lnSpc>
              <a:buFont typeface="+mj-ea"/>
              <a:buAutoNum type="circleNumDbPlain"/>
              <a:defRPr/>
            </a:pPr>
            <a:endParaRPr lang="en-US" sz="2800" dirty="0" smtClean="0">
              <a:solidFill>
                <a:schemeClr val="bg1"/>
              </a:solidFill>
              <a:latin typeface="Verdana" charset="0"/>
              <a:ea typeface="ＭＳ Ｐゴシック" charset="0"/>
            </a:endParaRPr>
          </a:p>
          <a:p>
            <a:pPr marL="514350" indent="-514350">
              <a:lnSpc>
                <a:spcPct val="100000"/>
              </a:lnSpc>
              <a:buFont typeface="+mj-ea"/>
              <a:buAutoNum type="circleNumDbPlain"/>
              <a:defRPr/>
            </a:pPr>
            <a:r>
              <a:rPr lang="en-US" sz="2800" dirty="0" smtClean="0">
                <a:solidFill>
                  <a:schemeClr val="bg1"/>
                </a:solidFill>
                <a:latin typeface="Verdana" charset="0"/>
                <a:ea typeface="ＭＳ Ｐゴシック" charset="0"/>
              </a:rPr>
              <a:t>Group middleware </a:t>
            </a:r>
          </a:p>
          <a:p>
            <a:pPr marL="514350" indent="-514350">
              <a:lnSpc>
                <a:spcPct val="100000"/>
              </a:lnSpc>
              <a:buFont typeface="+mj-ea"/>
              <a:buAutoNum type="circleNumDbPlain"/>
              <a:defRPr/>
            </a:pPr>
            <a:endParaRPr lang="en-US" sz="2800" dirty="0" smtClean="0">
              <a:solidFill>
                <a:schemeClr val="bg1"/>
              </a:solidFill>
              <a:latin typeface="Verdana" charset="0"/>
              <a:ea typeface="ＭＳ Ｐゴシック" charset="0"/>
            </a:endParaRPr>
          </a:p>
          <a:p>
            <a:pPr marL="514350" indent="-514350">
              <a:lnSpc>
                <a:spcPct val="100000"/>
              </a:lnSpc>
              <a:buFont typeface="+mj-ea"/>
              <a:buAutoNum type="circleNumDbPlain"/>
              <a:defRPr/>
            </a:pPr>
            <a:endParaRPr lang="en-US" sz="2800" dirty="0" smtClean="0">
              <a:solidFill>
                <a:schemeClr val="bg1"/>
              </a:solidFill>
              <a:latin typeface="Verdana" charset="0"/>
              <a:ea typeface="ＭＳ Ｐゴシック" charset="0"/>
            </a:endParaRPr>
          </a:p>
          <a:p>
            <a:pPr marL="514350" indent="-514350">
              <a:lnSpc>
                <a:spcPct val="100000"/>
              </a:lnSpc>
              <a:buFont typeface="+mj-ea"/>
              <a:buAutoNum type="circleNumDbPlain"/>
              <a:defRPr/>
            </a:pPr>
            <a:endParaRPr lang="en-US" sz="2800" dirty="0">
              <a:solidFill>
                <a:schemeClr val="bg1"/>
              </a:solidFill>
              <a:latin typeface="Verdana" charset="0"/>
              <a:ea typeface="ＭＳ Ｐゴシック" charset="0"/>
            </a:endParaRPr>
          </a:p>
          <a:p>
            <a:pPr marL="514350" indent="-514350">
              <a:lnSpc>
                <a:spcPct val="100000"/>
              </a:lnSpc>
              <a:buFont typeface="+mj-ea"/>
              <a:buAutoNum type="circleNumDbPlain"/>
              <a:defRPr/>
            </a:pPr>
            <a:r>
              <a:rPr lang="en-US" sz="2800" dirty="0" err="1" smtClean="0">
                <a:solidFill>
                  <a:schemeClr val="bg1"/>
                </a:solidFill>
                <a:latin typeface="Verdana" charset="0"/>
                <a:ea typeface="ＭＳ Ｐゴシック" charset="0"/>
              </a:rPr>
              <a:t>OpenSocial</a:t>
            </a:r>
            <a:endParaRPr lang="en-US" sz="2800" dirty="0" smtClean="0">
              <a:solidFill>
                <a:schemeClr val="bg1"/>
              </a:solidFill>
              <a:latin typeface="Verdana" charset="0"/>
              <a:ea typeface="ＭＳ Ｐゴシック" charset="0"/>
            </a:endParaRPr>
          </a:p>
          <a:p>
            <a:pPr marL="514350" indent="-514350">
              <a:lnSpc>
                <a:spcPct val="100000"/>
              </a:lnSpc>
              <a:buFont typeface="+mj-ea"/>
              <a:buAutoNum type="circleNumDbPlain"/>
              <a:defRPr/>
            </a:pPr>
            <a:endParaRPr lang="en-US" sz="2800" dirty="0" smtClean="0">
              <a:solidFill>
                <a:schemeClr val="bg1"/>
              </a:solidFill>
              <a:latin typeface="Verdana" charset="0"/>
              <a:ea typeface="ＭＳ Ｐゴシック" charset="0"/>
            </a:endParaRPr>
          </a:p>
          <a:p>
            <a:pPr marL="514350" indent="-514350">
              <a:lnSpc>
                <a:spcPct val="100000"/>
              </a:lnSpc>
              <a:buFont typeface="+mj-ea"/>
              <a:buAutoNum type="circleNumDbPlain"/>
              <a:defRPr/>
            </a:pPr>
            <a:endParaRPr lang="en-US" sz="2800" dirty="0" smtClean="0">
              <a:solidFill>
                <a:schemeClr val="bg1"/>
              </a:solidFill>
              <a:latin typeface="Verdana" charset="0"/>
              <a:ea typeface="ＭＳ Ｐゴシック" charset="0"/>
            </a:endParaRPr>
          </a:p>
          <a:p>
            <a:pPr marL="0" indent="0">
              <a:lnSpc>
                <a:spcPct val="100000"/>
              </a:lnSpc>
              <a:buFontTx/>
              <a:buNone/>
              <a:defRPr/>
            </a:pPr>
            <a:endParaRPr lang="en-US" sz="2800" dirty="0">
              <a:solidFill>
                <a:schemeClr val="bg1"/>
              </a:solidFill>
              <a:latin typeface="Verdana" charset="0"/>
              <a:ea typeface="ＭＳ Ｐゴシック" charset="0"/>
            </a:endParaRPr>
          </a:p>
          <a:p>
            <a:pPr marL="514350" indent="-514350">
              <a:lnSpc>
                <a:spcPct val="100000"/>
              </a:lnSpc>
              <a:buFont typeface="+mj-ea"/>
              <a:buAutoNum type="circleNumDbPlain"/>
              <a:defRPr/>
            </a:pPr>
            <a:r>
              <a:rPr lang="en-US" sz="2800" dirty="0" smtClean="0">
                <a:solidFill>
                  <a:schemeClr val="bg1"/>
                </a:solidFill>
                <a:latin typeface="Verdana" charset="0"/>
                <a:ea typeface="ＭＳ Ｐゴシック" charset="0"/>
              </a:rPr>
              <a:t>Collaboration tools</a:t>
            </a:r>
            <a:endParaRPr lang="en-US" sz="2800" dirty="0">
              <a:solidFill>
                <a:schemeClr val="bg1"/>
              </a:solidFill>
              <a:latin typeface="Verdana" charset="0"/>
              <a:ea typeface="ＭＳ Ｐゴシック" charset="0"/>
            </a:endParaRPr>
          </a:p>
        </p:txBody>
      </p:sp>
      <p:pic>
        <p:nvPicPr>
          <p:cNvPr id="6" name="Content Placeholder 3" descr="Green Light-73241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04800"/>
            <a:ext cx="1295400" cy="854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grpSp>
        <p:nvGrpSpPr>
          <p:cNvPr id="7" name="Group 1"/>
          <p:cNvGrpSpPr>
            <a:grpSpLocks/>
          </p:cNvGrpSpPr>
          <p:nvPr/>
        </p:nvGrpSpPr>
        <p:grpSpPr bwMode="auto">
          <a:xfrm>
            <a:off x="304800" y="3571875"/>
            <a:ext cx="1600200" cy="1000125"/>
            <a:chOff x="-1066800" y="-152400"/>
            <a:chExt cx="11277600" cy="7354888"/>
          </a:xfrm>
        </p:grpSpPr>
        <p:pic>
          <p:nvPicPr>
            <p:cNvPr id="8" name="Content Placeholder 5" descr="20080622-lego.jpg"/>
            <p:cNvPicPr>
              <a:picLocks noChangeAspect="1"/>
            </p:cNvPicPr>
            <p:nvPr/>
          </p:nvPicPr>
          <p:blipFill>
            <a:blip r:embed="rId4" cstate="email">
              <a:extLst>
                <a:ext uri="{28A0092B-C50C-407E-A947-70E740481C1C}">
                  <a14:useLocalDpi xmlns:a14="http://schemas.microsoft.com/office/drawing/2010/main"/>
                </a:ext>
              </a:extLst>
            </a:blip>
            <a:srcRect l="-11333" r="-11333"/>
            <a:stretch>
              <a:fillRect/>
            </a:stretch>
          </p:blipFill>
          <p:spPr bwMode="auto">
            <a:xfrm>
              <a:off x="-1066800" y="-152400"/>
              <a:ext cx="11277600" cy="735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9" name="Rectangle 6"/>
            <p:cNvSpPr>
              <a:spLocks noChangeArrowheads="1"/>
            </p:cNvSpPr>
            <p:nvPr/>
          </p:nvSpPr>
          <p:spPr bwMode="auto">
            <a:xfrm>
              <a:off x="0" y="914400"/>
              <a:ext cx="3733800" cy="3124200"/>
            </a:xfrm>
            <a:prstGeom prst="rect">
              <a:avLst/>
            </a:prstGeom>
            <a:solidFill>
              <a:schemeClr val="accent1">
                <a:alpha val="20000"/>
              </a:schemeClr>
            </a:solidFill>
            <a:ln w="9525">
              <a:solidFill>
                <a:schemeClr val="tx1"/>
              </a:solidFill>
              <a:round/>
              <a:headEnd/>
              <a:tailEnd/>
            </a:ln>
          </p:spPr>
          <p:txBody>
            <a:bodyPr vert="eaVert" wrap="none" anchor="ctr"/>
            <a:lstStyle/>
            <a:p>
              <a:pPr eaLnBrk="0" hangingPunct="0"/>
              <a:endParaRPr lang="en-US"/>
            </a:p>
          </p:txBody>
        </p:sp>
      </p:grpSp>
      <p:pic>
        <p:nvPicPr>
          <p:cNvPr id="10" name="Picture 7" descr="members-only.gif"/>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 y="1798320"/>
            <a:ext cx="1295400" cy="10972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 name="Picture 10" descr="Screen shot 2010-04-12 at 12.24.03.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7200" y="5272617"/>
            <a:ext cx="1295400" cy="899583"/>
          </a:xfrm>
          <a:prstGeom prst="rect">
            <a:avLst/>
          </a:prstGeom>
          <a:solidFill>
            <a:srgbClr val="FFFFFF">
              <a:shade val="85000"/>
            </a:srgbClr>
          </a:solidFill>
          <a:ln w="101600" cap="sq">
            <a:noFill/>
            <a:miter lim="800000"/>
          </a:ln>
          <a:effectLst/>
          <a:scene3d>
            <a:camera prst="orthographicFront"/>
            <a:lightRig rig="twoPt" dir="t">
              <a:rot lat="0" lon="0" rev="7200000"/>
            </a:lightRig>
          </a:scene3d>
          <a:sp3d prstMaterial="matte">
            <a:bevelT w="22860" h="12700"/>
            <a:contourClr>
              <a:srgbClr val="FFFFFF"/>
            </a:contourClr>
          </a:sp3d>
        </p:spPr>
      </p:pic>
      <p:sp>
        <p:nvSpPr>
          <p:cNvPr id="12" name="Rectangle 6"/>
          <p:cNvSpPr>
            <a:spLocks noChangeArrowheads="1"/>
          </p:cNvSpPr>
          <p:nvPr/>
        </p:nvSpPr>
        <p:spPr bwMode="auto">
          <a:xfrm>
            <a:off x="2157412" y="997803"/>
            <a:ext cx="8901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800" b="1">
                <a:solidFill>
                  <a:srgbClr val="FFFFFF"/>
                </a:solidFill>
                <a:latin typeface="Verdana" charset="0"/>
                <a:cs typeface="Verdana" charset="0"/>
              </a:rPr>
              <a:t>+</a:t>
            </a:r>
          </a:p>
        </p:txBody>
      </p:sp>
      <p:sp>
        <p:nvSpPr>
          <p:cNvPr id="13" name="Rectangle 11"/>
          <p:cNvSpPr>
            <a:spLocks noChangeArrowheads="1"/>
          </p:cNvSpPr>
          <p:nvPr/>
        </p:nvSpPr>
        <p:spPr bwMode="auto">
          <a:xfrm>
            <a:off x="2157412" y="2751137"/>
            <a:ext cx="8905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800" b="1">
                <a:solidFill>
                  <a:srgbClr val="FFFFFF"/>
                </a:solidFill>
                <a:latin typeface="Verdana" charset="0"/>
                <a:cs typeface="Verdana" charset="0"/>
              </a:rPr>
              <a:t>+</a:t>
            </a:r>
          </a:p>
        </p:txBody>
      </p:sp>
      <p:sp>
        <p:nvSpPr>
          <p:cNvPr id="14" name="Rectangle 12"/>
          <p:cNvSpPr>
            <a:spLocks noChangeArrowheads="1"/>
          </p:cNvSpPr>
          <p:nvPr/>
        </p:nvSpPr>
        <p:spPr bwMode="auto">
          <a:xfrm>
            <a:off x="2157412" y="4427537"/>
            <a:ext cx="8905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800" b="1">
                <a:solidFill>
                  <a:srgbClr val="FFFFFF"/>
                </a:solidFill>
                <a:latin typeface="Verdana" charset="0"/>
                <a:cs typeface="Verdana" charset="0"/>
              </a:rPr>
              <a:t>+</a:t>
            </a:r>
          </a:p>
        </p:txBody>
      </p:sp>
      <p:grpSp>
        <p:nvGrpSpPr>
          <p:cNvPr id="20" name="Group 19"/>
          <p:cNvGrpSpPr/>
          <p:nvPr/>
        </p:nvGrpSpPr>
        <p:grpSpPr>
          <a:xfrm>
            <a:off x="6096000" y="304800"/>
            <a:ext cx="1459711" cy="5867400"/>
            <a:chOff x="6096000" y="304800"/>
            <a:chExt cx="1459711" cy="5867400"/>
          </a:xfrm>
        </p:grpSpPr>
        <p:sp>
          <p:nvSpPr>
            <p:cNvPr id="15" name="Rectangle 12"/>
            <p:cNvSpPr>
              <a:spLocks noChangeArrowheads="1"/>
            </p:cNvSpPr>
            <p:nvPr/>
          </p:nvSpPr>
          <p:spPr bwMode="auto">
            <a:xfrm>
              <a:off x="6665600" y="2800932"/>
              <a:ext cx="8901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800" b="1">
                  <a:solidFill>
                    <a:srgbClr val="FFFFFF"/>
                  </a:solidFill>
                  <a:latin typeface="Verdana" charset="0"/>
                  <a:cs typeface="Verdana" charset="0"/>
                </a:rPr>
                <a:t>=</a:t>
              </a:r>
            </a:p>
          </p:txBody>
        </p:sp>
        <p:sp>
          <p:nvSpPr>
            <p:cNvPr id="19" name="Right Brace 18"/>
            <p:cNvSpPr/>
            <p:nvPr/>
          </p:nvSpPr>
          <p:spPr bwMode="auto">
            <a:xfrm>
              <a:off x="6096000" y="304800"/>
              <a:ext cx="533400" cy="5867400"/>
            </a:xfrm>
            <a:prstGeom prst="rightBrace">
              <a:avLst>
                <a:gd name="adj1" fmla="val 8333"/>
                <a:gd name="adj2" fmla="val 50815"/>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1" u="none" strike="noStrike" cap="none" normalizeH="0" baseline="0" smtClean="0">
                <a:ln>
                  <a:noFill/>
                </a:ln>
                <a:solidFill>
                  <a:schemeClr val="tx1"/>
                </a:solidFill>
                <a:effectLst/>
                <a:latin typeface="Times" pitchFamily="2" charset="0"/>
                <a:cs typeface="Arial" pitchFamily="34" charset="0"/>
              </a:endParaRPr>
            </a:p>
          </p:txBody>
        </p:sp>
      </p:grpSp>
      <p:pic>
        <p:nvPicPr>
          <p:cNvPr id="21" name="Picture 20" descr="SURFconext logo transp.gif"/>
          <p:cNvPicPr>
            <a:picLocks noChangeAspect="1"/>
          </p:cNvPicPr>
          <p:nvPr/>
        </p:nvPicPr>
        <p:blipFill>
          <a:blip r:embed="rId7" cstate="email">
            <a:extLst>
              <a:ext uri="{BEBA8EAE-BF5A-486C-A8C5-ECC9F3942E4B}">
                <a14:imgProps xmlns:a14="http://schemas.microsoft.com/office/drawing/2010/main">
                  <a14:imgLayer r:embed="rId8">
                    <a14:imgEffect>
                      <a14:brightnessContrast bright="59000"/>
                    </a14:imgEffect>
                  </a14:imgLayer>
                </a14:imgProps>
              </a:ext>
              <a:ext uri="{28A0092B-C50C-407E-A947-70E740481C1C}">
                <a14:useLocalDpi xmlns:a14="http://schemas.microsoft.com/office/drawing/2010/main"/>
              </a:ext>
            </a:extLst>
          </a:blip>
          <a:stretch>
            <a:fillRect/>
          </a:stretch>
        </p:blipFill>
        <p:spPr>
          <a:xfrm>
            <a:off x="6629400" y="2590594"/>
            <a:ext cx="1917863" cy="1219406"/>
          </a:xfrm>
          <a:prstGeom prst="rect">
            <a:avLst/>
          </a:prstGeom>
        </p:spPr>
      </p:pic>
    </p:spTree>
    <p:extLst>
      <p:ext uri="{BB962C8B-B14F-4D97-AF65-F5344CB8AC3E}">
        <p14:creationId xmlns:p14="http://schemas.microsoft.com/office/powerpoint/2010/main" val="38469951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endParaRPr lang="en-US">
              <a:latin typeface="Verdana" charset="0"/>
              <a:ea typeface="ＭＳ Ｐゴシック" charset="0"/>
              <a:cs typeface="ＭＳ Ｐゴシック" charset="0"/>
            </a:endParaRPr>
          </a:p>
        </p:txBody>
      </p:sp>
      <p:pic>
        <p:nvPicPr>
          <p:cNvPr id="29698" name="Content Placeholder 3" descr="COIN-architecture-Components-2010-v1.2.png"/>
          <p:cNvPicPr>
            <a:picLocks noGrp="1" noChangeAspect="1"/>
          </p:cNvPicPr>
          <p:nvPr>
            <p:ph idx="1"/>
          </p:nvPr>
        </p:nvPicPr>
        <p:blipFill>
          <a:blip r:embed="rId3" cstate="email">
            <a:extLst>
              <a:ext uri="{28A0092B-C50C-407E-A947-70E740481C1C}">
                <a14:useLocalDpi xmlns:a14="http://schemas.microsoft.com/office/drawing/2010/main"/>
              </a:ext>
            </a:extLst>
          </a:blip>
          <a:srcRect l="-4221" r="-4221"/>
          <a:stretch>
            <a:fillRect/>
          </a:stretch>
        </p:blipFill>
        <p:spPr>
          <a:xfrm>
            <a:off x="-381000" y="0"/>
            <a:ext cx="9931400" cy="6477000"/>
          </a:xfrm>
        </p:spPr>
      </p:pic>
    </p:spTree>
    <p:extLst>
      <p:ext uri="{BB962C8B-B14F-4D97-AF65-F5344CB8AC3E}">
        <p14:creationId xmlns:p14="http://schemas.microsoft.com/office/powerpoint/2010/main" val="310607219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bwMode="auto">
          <a:xfrm>
            <a:off x="0" y="-76200"/>
            <a:ext cx="9144000" cy="6858000"/>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1" u="none" strike="noStrike" cap="none" normalizeH="0" baseline="0" smtClean="0">
              <a:ln>
                <a:noFill/>
              </a:ln>
              <a:solidFill>
                <a:schemeClr val="tx1"/>
              </a:solidFill>
              <a:effectLst/>
              <a:latin typeface="Times" pitchFamily="2" charset="0"/>
              <a:cs typeface="Arial" pitchFamily="34" charset="0"/>
            </a:endParaRPr>
          </a:p>
        </p:txBody>
      </p:sp>
      <p:sp>
        <p:nvSpPr>
          <p:cNvPr id="14" name="Rectangle 13"/>
          <p:cNvSpPr/>
          <p:nvPr/>
        </p:nvSpPr>
        <p:spPr bwMode="auto">
          <a:xfrm>
            <a:off x="2514600" y="5029200"/>
            <a:ext cx="1600200" cy="1524000"/>
          </a:xfrm>
          <a:prstGeom prst="rect">
            <a:avLst/>
          </a:prstGeom>
          <a:noFill/>
          <a:ln w="28575"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100">
              <a:latin typeface="Verdana"/>
              <a:cs typeface="Verdana"/>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100">
              <a:latin typeface="Verdana"/>
              <a:cs typeface="Verdana"/>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100" b="0" i="1" u="none" strike="noStrike" cap="none" normalizeH="0" baseline="0" smtClean="0">
              <a:ln>
                <a:noFill/>
              </a:ln>
              <a:solidFill>
                <a:schemeClr val="tx1"/>
              </a:solidFill>
              <a:effectLst/>
              <a:latin typeface="Verdana"/>
              <a:cs typeface="Verdana"/>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100">
              <a:latin typeface="Verdana"/>
              <a:cs typeface="Verdana"/>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100" b="0" i="1" u="none" strike="noStrike" cap="none" normalizeH="0" baseline="0" smtClean="0">
              <a:ln>
                <a:noFill/>
              </a:ln>
              <a:solidFill>
                <a:schemeClr val="tx1"/>
              </a:solidFill>
              <a:effectLst/>
              <a:latin typeface="Verdana"/>
              <a:cs typeface="Verdana"/>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100">
              <a:latin typeface="Verdana"/>
              <a:cs typeface="Verdana"/>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100" b="0" i="1" u="none" strike="noStrike" cap="none" normalizeH="0" baseline="0" smtClean="0">
              <a:ln>
                <a:noFill/>
              </a:ln>
              <a:solidFill>
                <a:schemeClr val="tx1"/>
              </a:solidFill>
              <a:effectLst/>
              <a:latin typeface="Verdana"/>
              <a:cs typeface="Verdana"/>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1" u="none" strike="noStrike" cap="none" normalizeH="0" baseline="0" smtClean="0">
                <a:ln>
                  <a:noFill/>
                </a:ln>
                <a:solidFill>
                  <a:schemeClr val="tx1"/>
                </a:solidFill>
                <a:effectLst/>
                <a:latin typeface="Verdana"/>
                <a:cs typeface="Verdana"/>
              </a:rPr>
              <a:t>Institutions</a:t>
            </a:r>
          </a:p>
        </p:txBody>
      </p:sp>
      <p:sp>
        <p:nvSpPr>
          <p:cNvPr id="4" name="Rounded Rectangle 3"/>
          <p:cNvSpPr/>
          <p:nvPr/>
        </p:nvSpPr>
        <p:spPr bwMode="auto">
          <a:xfrm>
            <a:off x="685800" y="3733800"/>
            <a:ext cx="5562600" cy="9144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smtClean="0">
                <a:ln>
                  <a:noFill/>
                </a:ln>
                <a:solidFill>
                  <a:schemeClr val="tx1"/>
                </a:solidFill>
                <a:effectLst/>
                <a:latin typeface="Verdana"/>
                <a:cs typeface="Verdana"/>
              </a:rPr>
              <a:t>		Middleware</a:t>
            </a:r>
          </a:p>
        </p:txBody>
      </p:sp>
      <p:sp>
        <p:nvSpPr>
          <p:cNvPr id="5" name="Rounded Rectangle 4"/>
          <p:cNvSpPr/>
          <p:nvPr/>
        </p:nvSpPr>
        <p:spPr bwMode="auto">
          <a:xfrm>
            <a:off x="6477000" y="3733800"/>
            <a:ext cx="1905000" cy="9144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Verdana"/>
                <a:cs typeface="Verdana"/>
              </a:rPr>
              <a:t>Supporting services:</a:t>
            </a:r>
          </a:p>
          <a:p>
            <a:pPr marL="0" marR="0" indent="0" algn="l" defTabSz="914400" rtl="0" eaLnBrk="0" fontAlgn="base" latinLnBrk="0" hangingPunct="0">
              <a:lnSpc>
                <a:spcPct val="100000"/>
              </a:lnSpc>
              <a:spcBef>
                <a:spcPct val="0"/>
              </a:spcBef>
              <a:spcAft>
                <a:spcPct val="0"/>
              </a:spcAft>
              <a:buClrTx/>
              <a:buSzTx/>
              <a:buFontTx/>
              <a:buNone/>
              <a:tabLst/>
            </a:pPr>
            <a:endParaRPr lang="en-US">
              <a:solidFill>
                <a:schemeClr val="tx1"/>
              </a:solidFill>
              <a:latin typeface="Verdana"/>
              <a:cs typeface="Verdana"/>
            </a:endParaRPr>
          </a:p>
          <a:p>
            <a:pPr marL="171450" marR="0" indent="-171450" algn="l" defTabSz="914400" rtl="0" eaLnBrk="0" fontAlgn="base" latinLnBrk="0" hangingPunct="0">
              <a:lnSpc>
                <a:spcPct val="100000"/>
              </a:lnSpc>
              <a:spcBef>
                <a:spcPct val="0"/>
              </a:spcBef>
              <a:spcAft>
                <a:spcPct val="0"/>
              </a:spcAft>
              <a:buClrTx/>
              <a:buSzTx/>
              <a:buFont typeface="Arial"/>
              <a:buChar char="•"/>
              <a:tabLst/>
            </a:pPr>
            <a:r>
              <a:rPr lang="en-US">
                <a:solidFill>
                  <a:schemeClr val="tx1"/>
                </a:solidFill>
                <a:latin typeface="Verdana"/>
                <a:cs typeface="Verdana"/>
              </a:rPr>
              <a:t>SURFfederatie</a:t>
            </a:r>
          </a:p>
          <a:p>
            <a:pPr marL="171450" marR="0" indent="-171450" algn="l" defTabSz="914400" rtl="0" eaLnBrk="0" fontAlgn="base" latinLnBrk="0" hangingPunct="0">
              <a:lnSpc>
                <a:spcPct val="100000"/>
              </a:lnSpc>
              <a:spcBef>
                <a:spcPct val="0"/>
              </a:spcBef>
              <a:spcAft>
                <a:spcPct val="0"/>
              </a:spcAft>
              <a:buClrTx/>
              <a:buSzTx/>
              <a:buFont typeface="Arial"/>
              <a:buChar char="•"/>
              <a:tabLst/>
            </a:pPr>
            <a:r>
              <a:rPr lang="en-US">
                <a:solidFill>
                  <a:schemeClr val="tx1"/>
                </a:solidFill>
                <a:latin typeface="Verdana"/>
                <a:cs typeface="Verdana"/>
              </a:rPr>
              <a:t>SURFteams</a:t>
            </a:r>
          </a:p>
          <a:p>
            <a:pPr marL="0" marR="0" indent="0" algn="l" defTabSz="914400" rtl="0" eaLnBrk="0" fontAlgn="base" latinLnBrk="0" hangingPunct="0">
              <a:lnSpc>
                <a:spcPct val="100000"/>
              </a:lnSpc>
              <a:spcBef>
                <a:spcPct val="0"/>
              </a:spcBef>
              <a:spcAft>
                <a:spcPct val="0"/>
              </a:spcAft>
              <a:buClrTx/>
              <a:buSzTx/>
              <a:buFontTx/>
              <a:buNone/>
              <a:tabLst/>
            </a:pPr>
            <a:endParaRPr lang="en-US">
              <a:solidFill>
                <a:schemeClr val="tx1"/>
              </a:solidFill>
              <a:latin typeface="Verdana"/>
              <a:cs typeface="Verdana"/>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1" u="none" strike="noStrike" cap="none" normalizeH="0" baseline="0" smtClean="0">
              <a:ln>
                <a:noFill/>
              </a:ln>
              <a:solidFill>
                <a:schemeClr val="tx1"/>
              </a:solidFill>
              <a:effectLst/>
              <a:latin typeface="Verdana"/>
              <a:cs typeface="Verdana"/>
            </a:endParaRPr>
          </a:p>
        </p:txBody>
      </p:sp>
      <p:sp>
        <p:nvSpPr>
          <p:cNvPr id="6" name="Rounded Rectangle 5"/>
          <p:cNvSpPr/>
          <p:nvPr/>
        </p:nvSpPr>
        <p:spPr bwMode="auto">
          <a:xfrm>
            <a:off x="838200" y="5105400"/>
            <a:ext cx="381000" cy="1066800"/>
          </a:xfrm>
          <a:prstGeom prst="roundRect">
            <a:avLst/>
          </a:prstGeom>
          <a:ln>
            <a:headEnd type="none" w="med" len="med"/>
            <a:tailEnd type="none" w="med" len="med"/>
          </a:ln>
          <a:scene3d>
            <a:camera prst="perspectiveHeroicExtremeLeftFacing"/>
            <a:lightRig rig="threePt" dir="t"/>
          </a:scene3d>
        </p:spPr>
        <p:style>
          <a:lnRef idx="1">
            <a:schemeClr val="accent2"/>
          </a:lnRef>
          <a:fillRef idx="2">
            <a:schemeClr val="accent2"/>
          </a:fillRef>
          <a:effectRef idx="1">
            <a:schemeClr val="accent2"/>
          </a:effectRef>
          <a:fontRef idx="minor">
            <a:schemeClr val="dk1"/>
          </a:fontRef>
        </p:style>
        <p:txBody>
          <a:bodyPr vert="vert270" wrap="square" lIns="91440" tIns="45720" rIns="91440" bIns="45720" numCol="1" rtlCol="0" anchor="t" anchorCtr="0" compatLnSpc="1">
            <a:prstTxWarp prst="textNoShape">
              <a:avLst/>
            </a:prstTxWarp>
            <a:scene3d>
              <a:camera prst="perspectiveHeroicExtremeLeftFacing"/>
              <a:lightRig rig="threePt" dir="t"/>
            </a:scene3d>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1" u="none" strike="noStrike" cap="none" normalizeH="0" baseline="0" smtClean="0">
                <a:ln>
                  <a:noFill/>
                </a:ln>
                <a:solidFill>
                  <a:schemeClr val="tx1"/>
                </a:solidFill>
                <a:effectLst/>
                <a:latin typeface="Verdana"/>
                <a:cs typeface="Verdana"/>
              </a:rPr>
              <a:t>SURFmedia</a:t>
            </a:r>
          </a:p>
        </p:txBody>
      </p:sp>
      <p:sp>
        <p:nvSpPr>
          <p:cNvPr id="7" name="Rounded Rectangle 6"/>
          <p:cNvSpPr/>
          <p:nvPr/>
        </p:nvSpPr>
        <p:spPr bwMode="auto">
          <a:xfrm>
            <a:off x="1295400" y="5105400"/>
            <a:ext cx="381000" cy="1066800"/>
          </a:xfrm>
          <a:prstGeom prst="roundRect">
            <a:avLst/>
          </a:prstGeom>
          <a:ln>
            <a:headEnd type="none" w="med" len="med"/>
            <a:tailEnd type="none" w="med" len="med"/>
          </a:ln>
          <a:scene3d>
            <a:camera prst="perspectiveHeroicExtremeLeftFacing"/>
            <a:lightRig rig="threePt" dir="t"/>
          </a:scene3d>
        </p:spPr>
        <p:style>
          <a:lnRef idx="1">
            <a:schemeClr val="accent2"/>
          </a:lnRef>
          <a:fillRef idx="2">
            <a:schemeClr val="accent2"/>
          </a:fillRef>
          <a:effectRef idx="1">
            <a:schemeClr val="accent2"/>
          </a:effectRef>
          <a:fontRef idx="minor">
            <a:schemeClr val="dk1"/>
          </a:fontRef>
        </p:style>
        <p:txBody>
          <a:bodyPr vert="vert270" wrap="square" lIns="91440" tIns="45720" rIns="91440" bIns="45720" numCol="1" rtlCol="0" anchor="t" anchorCtr="0" compatLnSpc="1">
            <a:prstTxWarp prst="textNoShape">
              <a:avLst/>
            </a:prstTxWarp>
            <a:scene3d>
              <a:camera prst="perspectiveHeroicExtremeLeftFacing"/>
              <a:lightRig rig="threePt" dir="t"/>
            </a:scene3d>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1" u="none" strike="noStrike" cap="none" normalizeH="0" baseline="0" smtClean="0">
                <a:ln>
                  <a:noFill/>
                </a:ln>
                <a:solidFill>
                  <a:schemeClr val="tx1"/>
                </a:solidFill>
                <a:effectLst/>
                <a:latin typeface="Verdana"/>
                <a:cs typeface="Verdana"/>
              </a:rPr>
              <a:t>FileSender</a:t>
            </a:r>
          </a:p>
        </p:txBody>
      </p:sp>
      <p:sp>
        <p:nvSpPr>
          <p:cNvPr id="8" name="Rounded Rectangle 7"/>
          <p:cNvSpPr/>
          <p:nvPr/>
        </p:nvSpPr>
        <p:spPr bwMode="auto">
          <a:xfrm>
            <a:off x="1752600" y="5105400"/>
            <a:ext cx="381000" cy="1066800"/>
          </a:xfrm>
          <a:prstGeom prst="roundRect">
            <a:avLst/>
          </a:prstGeom>
          <a:ln>
            <a:headEnd type="none" w="med" len="med"/>
            <a:tailEnd type="none" w="med" len="med"/>
          </a:ln>
          <a:scene3d>
            <a:camera prst="perspectiveHeroicExtremeLeftFacing"/>
            <a:lightRig rig="threePt" dir="t"/>
          </a:scene3d>
        </p:spPr>
        <p:style>
          <a:lnRef idx="1">
            <a:schemeClr val="accent2"/>
          </a:lnRef>
          <a:fillRef idx="2">
            <a:schemeClr val="accent2"/>
          </a:fillRef>
          <a:effectRef idx="1">
            <a:schemeClr val="accent2"/>
          </a:effectRef>
          <a:fontRef idx="minor">
            <a:schemeClr val="dk1"/>
          </a:fontRef>
        </p:style>
        <p:txBody>
          <a:bodyPr vert="vert270" wrap="square" lIns="91440" tIns="45720" rIns="91440" bIns="45720" numCol="1" rtlCol="0" anchor="t" anchorCtr="0" compatLnSpc="1">
            <a:prstTxWarp prst="textNoShape">
              <a:avLst/>
            </a:prstTxWarp>
            <a:scene3d>
              <a:camera prst="perspectiveHeroicExtremeLeftFacing"/>
              <a:lightRig rig="threePt" dir="t"/>
            </a:scene3d>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1" u="none" strike="noStrike" cap="none" normalizeH="0" baseline="0" smtClean="0">
                <a:ln>
                  <a:noFill/>
                </a:ln>
                <a:solidFill>
                  <a:schemeClr val="tx1"/>
                </a:solidFill>
                <a:effectLst/>
                <a:latin typeface="Verdana"/>
                <a:cs typeface="Verdana"/>
              </a:rPr>
              <a:t>Etherpad</a:t>
            </a:r>
          </a:p>
        </p:txBody>
      </p:sp>
      <p:sp>
        <p:nvSpPr>
          <p:cNvPr id="9" name="Rectangle 8"/>
          <p:cNvSpPr/>
          <p:nvPr/>
        </p:nvSpPr>
        <p:spPr bwMode="auto">
          <a:xfrm>
            <a:off x="685800" y="5029200"/>
            <a:ext cx="1600200" cy="1524000"/>
          </a:xfrm>
          <a:prstGeom prst="rect">
            <a:avLst/>
          </a:prstGeom>
          <a:noFill/>
          <a:ln w="28575"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100" b="0" i="1" u="none" strike="noStrike" cap="none" normalizeH="0" baseline="0" smtClean="0">
              <a:ln>
                <a:noFill/>
              </a:ln>
              <a:solidFill>
                <a:schemeClr val="tx1"/>
              </a:solidFill>
              <a:effectLst/>
              <a:latin typeface="Verdana"/>
              <a:cs typeface="Verdana"/>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100">
              <a:latin typeface="Verdana"/>
              <a:cs typeface="Verdana"/>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100" b="0" i="1" u="none" strike="noStrike" cap="none" normalizeH="0" baseline="0" smtClean="0">
              <a:ln>
                <a:noFill/>
              </a:ln>
              <a:solidFill>
                <a:schemeClr val="tx1"/>
              </a:solidFill>
              <a:effectLst/>
              <a:latin typeface="Verdana"/>
              <a:cs typeface="Verdana"/>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100">
              <a:latin typeface="Verdana"/>
              <a:cs typeface="Verdana"/>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100" b="0" i="1" u="none" strike="noStrike" cap="none" normalizeH="0" baseline="0" smtClean="0">
              <a:ln>
                <a:noFill/>
              </a:ln>
              <a:solidFill>
                <a:schemeClr val="tx1"/>
              </a:solidFill>
              <a:effectLst/>
              <a:latin typeface="Verdana"/>
              <a:cs typeface="Verdana"/>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100">
              <a:latin typeface="Verdana"/>
              <a:cs typeface="Verdana"/>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100" b="0" i="1" u="none" strike="noStrike" cap="none" normalizeH="0" baseline="0" smtClean="0">
              <a:ln>
                <a:noFill/>
              </a:ln>
              <a:solidFill>
                <a:schemeClr val="tx1"/>
              </a:solidFill>
              <a:effectLst/>
              <a:latin typeface="Verdana"/>
              <a:cs typeface="Verdana"/>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1" u="none" strike="noStrike" cap="none" normalizeH="0" baseline="0" smtClean="0">
                <a:ln>
                  <a:noFill/>
                </a:ln>
                <a:solidFill>
                  <a:schemeClr val="tx1"/>
                </a:solidFill>
                <a:effectLst/>
                <a:latin typeface="Verdana"/>
                <a:cs typeface="Verdana"/>
              </a:rPr>
              <a:t>SURFnet</a:t>
            </a:r>
          </a:p>
        </p:txBody>
      </p:sp>
      <p:sp>
        <p:nvSpPr>
          <p:cNvPr id="11" name="Rounded Rectangle 10"/>
          <p:cNvSpPr/>
          <p:nvPr/>
        </p:nvSpPr>
        <p:spPr bwMode="auto">
          <a:xfrm>
            <a:off x="2667000" y="5105400"/>
            <a:ext cx="381000" cy="1066800"/>
          </a:xfrm>
          <a:prstGeom prst="roundRect">
            <a:avLst/>
          </a:prstGeom>
          <a:ln>
            <a:headEnd type="none" w="med" len="med"/>
            <a:tailEnd type="none" w="med" len="med"/>
          </a:ln>
          <a:scene3d>
            <a:camera prst="perspectiveHeroicExtremeLeftFacing"/>
            <a:lightRig rig="threePt" dir="t"/>
          </a:scene3d>
        </p:spPr>
        <p:style>
          <a:lnRef idx="1">
            <a:schemeClr val="accent2"/>
          </a:lnRef>
          <a:fillRef idx="2">
            <a:schemeClr val="accent2"/>
          </a:fillRef>
          <a:effectRef idx="1">
            <a:schemeClr val="accent2"/>
          </a:effectRef>
          <a:fontRef idx="minor">
            <a:schemeClr val="dk1"/>
          </a:fontRef>
        </p:style>
        <p:txBody>
          <a:bodyPr vert="vert270" wrap="square" lIns="91440" tIns="45720" rIns="91440" bIns="45720" numCol="1" rtlCol="0" anchor="t" anchorCtr="0" compatLnSpc="1">
            <a:prstTxWarp prst="textNoShape">
              <a:avLst/>
            </a:prstTxWarp>
            <a:scene3d>
              <a:camera prst="perspectiveHeroicExtremeLeftFacing"/>
              <a:lightRig rig="threePt" dir="t"/>
            </a:scene3d>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a:solidFill>
                  <a:schemeClr val="tx1"/>
                </a:solidFill>
                <a:latin typeface="Verdana"/>
                <a:cs typeface="Verdana"/>
              </a:rPr>
              <a:t>ELOs (Sakai)</a:t>
            </a:r>
            <a:endParaRPr kumimoji="0" lang="en-US" sz="1100" b="0" i="1" u="none" strike="noStrike" cap="none" normalizeH="0" baseline="0" smtClean="0">
              <a:ln>
                <a:noFill/>
              </a:ln>
              <a:solidFill>
                <a:schemeClr val="tx1"/>
              </a:solidFill>
              <a:effectLst/>
              <a:latin typeface="Verdana"/>
              <a:cs typeface="Verdana"/>
            </a:endParaRPr>
          </a:p>
        </p:txBody>
      </p:sp>
      <p:sp>
        <p:nvSpPr>
          <p:cNvPr id="12" name="Rounded Rectangle 11"/>
          <p:cNvSpPr/>
          <p:nvPr/>
        </p:nvSpPr>
        <p:spPr bwMode="auto">
          <a:xfrm>
            <a:off x="3124200" y="5105400"/>
            <a:ext cx="381000" cy="1066800"/>
          </a:xfrm>
          <a:prstGeom prst="roundRect">
            <a:avLst/>
          </a:prstGeom>
          <a:ln>
            <a:headEnd type="none" w="med" len="med"/>
            <a:tailEnd type="none" w="med" len="med"/>
          </a:ln>
          <a:scene3d>
            <a:camera prst="perspectiveHeroicExtremeLeftFacing"/>
            <a:lightRig rig="threePt" dir="t"/>
          </a:scene3d>
        </p:spPr>
        <p:style>
          <a:lnRef idx="1">
            <a:schemeClr val="accent2"/>
          </a:lnRef>
          <a:fillRef idx="2">
            <a:schemeClr val="accent2"/>
          </a:fillRef>
          <a:effectRef idx="1">
            <a:schemeClr val="accent2"/>
          </a:effectRef>
          <a:fontRef idx="minor">
            <a:schemeClr val="dk1"/>
          </a:fontRef>
        </p:style>
        <p:txBody>
          <a:bodyPr vert="vert270" wrap="square" lIns="91440" tIns="45720" rIns="91440" bIns="45720" numCol="1" rtlCol="0" anchor="t" anchorCtr="0" compatLnSpc="1">
            <a:prstTxWarp prst="textNoShape">
              <a:avLst/>
            </a:prstTxWarp>
            <a:scene3d>
              <a:camera prst="perspectiveHeroicExtremeLeftFacing"/>
              <a:lightRig rig="threePt" dir="t"/>
            </a:scene3d>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a:solidFill>
                  <a:schemeClr val="tx1"/>
                </a:solidFill>
                <a:latin typeface="Verdana"/>
                <a:cs typeface="Verdana"/>
              </a:rPr>
              <a:t>Stud. Adm.</a:t>
            </a:r>
            <a:endParaRPr kumimoji="0" lang="en-US" sz="1100" b="0" i="1" u="none" strike="noStrike" cap="none" normalizeH="0" baseline="0" smtClean="0">
              <a:ln>
                <a:noFill/>
              </a:ln>
              <a:solidFill>
                <a:schemeClr val="tx1"/>
              </a:solidFill>
              <a:effectLst/>
              <a:latin typeface="Verdana"/>
              <a:cs typeface="Verdana"/>
            </a:endParaRPr>
          </a:p>
        </p:txBody>
      </p:sp>
      <p:sp>
        <p:nvSpPr>
          <p:cNvPr id="13" name="Rounded Rectangle 12"/>
          <p:cNvSpPr/>
          <p:nvPr/>
        </p:nvSpPr>
        <p:spPr bwMode="auto">
          <a:xfrm>
            <a:off x="3581400" y="5105400"/>
            <a:ext cx="381000" cy="1066800"/>
          </a:xfrm>
          <a:prstGeom prst="roundRect">
            <a:avLst/>
          </a:prstGeom>
          <a:ln>
            <a:headEnd type="none" w="med" len="med"/>
            <a:tailEnd type="none" w="med" len="med"/>
          </a:ln>
          <a:scene3d>
            <a:camera prst="perspectiveHeroicExtremeLeftFacing"/>
            <a:lightRig rig="threePt" dir="t"/>
          </a:scene3d>
        </p:spPr>
        <p:style>
          <a:lnRef idx="1">
            <a:schemeClr val="accent2"/>
          </a:lnRef>
          <a:fillRef idx="2">
            <a:schemeClr val="accent2"/>
          </a:fillRef>
          <a:effectRef idx="1">
            <a:schemeClr val="accent2"/>
          </a:effectRef>
          <a:fontRef idx="minor">
            <a:schemeClr val="dk1"/>
          </a:fontRef>
        </p:style>
        <p:txBody>
          <a:bodyPr vert="vert270" wrap="square" lIns="91440" tIns="45720" rIns="91440" bIns="45720" numCol="1" rtlCol="0" anchor="t" anchorCtr="0" compatLnSpc="1">
            <a:prstTxWarp prst="textNoShape">
              <a:avLst/>
            </a:prstTxWarp>
            <a:scene3d>
              <a:camera prst="perspectiveHeroicExtremeLeftFacing"/>
              <a:lightRig rig="threePt" dir="t"/>
            </a:scene3d>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a:solidFill>
                  <a:schemeClr val="tx1"/>
                </a:solidFill>
                <a:latin typeface="Verdana"/>
                <a:cs typeface="Verdana"/>
              </a:rPr>
              <a:t>Resources</a:t>
            </a:r>
            <a:endParaRPr kumimoji="0" lang="en-US" sz="1100" b="0" i="1" u="none" strike="noStrike" cap="none" normalizeH="0" baseline="0" smtClean="0">
              <a:ln>
                <a:noFill/>
              </a:ln>
              <a:solidFill>
                <a:schemeClr val="tx1"/>
              </a:solidFill>
              <a:effectLst/>
              <a:latin typeface="Verdana"/>
              <a:cs typeface="Verdana"/>
            </a:endParaRPr>
          </a:p>
        </p:txBody>
      </p:sp>
      <p:sp>
        <p:nvSpPr>
          <p:cNvPr id="15" name="Rectangle 14"/>
          <p:cNvSpPr/>
          <p:nvPr/>
        </p:nvSpPr>
        <p:spPr bwMode="auto">
          <a:xfrm>
            <a:off x="4343400" y="5029200"/>
            <a:ext cx="3962400" cy="1524000"/>
          </a:xfrm>
          <a:prstGeom prst="rect">
            <a:avLst/>
          </a:prstGeom>
          <a:noFill/>
          <a:ln w="28575"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100">
              <a:latin typeface="Verdana"/>
              <a:cs typeface="Verdana"/>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100">
              <a:latin typeface="Verdana"/>
              <a:cs typeface="Verdana"/>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100" b="0" i="1" u="none" strike="noStrike" cap="none" normalizeH="0" baseline="0" smtClean="0">
              <a:ln>
                <a:noFill/>
              </a:ln>
              <a:solidFill>
                <a:schemeClr val="tx1"/>
              </a:solidFill>
              <a:effectLst/>
              <a:latin typeface="Verdana"/>
              <a:cs typeface="Verdana"/>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100">
              <a:latin typeface="Verdana"/>
              <a:cs typeface="Verdana"/>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100" b="0" i="1" u="none" strike="noStrike" cap="none" normalizeH="0" baseline="0" smtClean="0">
              <a:ln>
                <a:noFill/>
              </a:ln>
              <a:solidFill>
                <a:schemeClr val="tx1"/>
              </a:solidFill>
              <a:effectLst/>
              <a:latin typeface="Verdana"/>
              <a:cs typeface="Verdana"/>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100">
              <a:latin typeface="Verdana"/>
              <a:cs typeface="Verdana"/>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100" b="0" i="1" u="none" strike="noStrike" cap="none" normalizeH="0" baseline="0" smtClean="0">
              <a:ln>
                <a:noFill/>
              </a:ln>
              <a:solidFill>
                <a:schemeClr val="tx1"/>
              </a:solidFill>
              <a:effectLst/>
              <a:latin typeface="Verdana"/>
              <a:cs typeface="Verdana"/>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1" u="none" strike="noStrike" cap="none" normalizeH="0" baseline="0" smtClean="0">
                <a:ln>
                  <a:noFill/>
                </a:ln>
                <a:solidFill>
                  <a:schemeClr val="tx1"/>
                </a:solidFill>
                <a:effectLst/>
                <a:latin typeface="Verdana"/>
                <a:cs typeface="Verdana"/>
              </a:rPr>
              <a:t>Commercial Vendors</a:t>
            </a:r>
          </a:p>
        </p:txBody>
      </p:sp>
      <p:sp>
        <p:nvSpPr>
          <p:cNvPr id="16" name="Rounded Rectangle 15"/>
          <p:cNvSpPr/>
          <p:nvPr/>
        </p:nvSpPr>
        <p:spPr bwMode="auto">
          <a:xfrm>
            <a:off x="4495800" y="5105400"/>
            <a:ext cx="381000" cy="1066800"/>
          </a:xfrm>
          <a:prstGeom prst="roundRect">
            <a:avLst/>
          </a:prstGeom>
          <a:ln>
            <a:headEnd type="none" w="med" len="med"/>
            <a:tailEnd type="none" w="med" len="med"/>
          </a:ln>
          <a:scene3d>
            <a:camera prst="perspectiveHeroicExtremeLeftFacing"/>
            <a:lightRig rig="threePt" dir="t"/>
          </a:scene3d>
        </p:spPr>
        <p:style>
          <a:lnRef idx="1">
            <a:schemeClr val="accent2"/>
          </a:lnRef>
          <a:fillRef idx="2">
            <a:schemeClr val="accent2"/>
          </a:fillRef>
          <a:effectRef idx="1">
            <a:schemeClr val="accent2"/>
          </a:effectRef>
          <a:fontRef idx="minor">
            <a:schemeClr val="dk1"/>
          </a:fontRef>
        </p:style>
        <p:txBody>
          <a:bodyPr vert="vert270" wrap="square" lIns="91440" tIns="45720" rIns="91440" bIns="45720" numCol="1" rtlCol="0" anchor="t" anchorCtr="0" compatLnSpc="1">
            <a:prstTxWarp prst="textNoShape">
              <a:avLst/>
            </a:prstTxWarp>
            <a:scene3d>
              <a:camera prst="perspectiveHeroicExtremeLeftFacing"/>
              <a:lightRig rig="threePt" dir="t"/>
            </a:scene3d>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a:solidFill>
                  <a:schemeClr val="tx1"/>
                </a:solidFill>
                <a:latin typeface="Verdana"/>
                <a:cs typeface="Verdana"/>
              </a:rPr>
              <a:t>Liferay</a:t>
            </a:r>
            <a:endParaRPr kumimoji="0" lang="en-US" sz="1100" b="0" i="1" u="none" strike="noStrike" cap="none" normalizeH="0" baseline="0" smtClean="0">
              <a:ln>
                <a:noFill/>
              </a:ln>
              <a:solidFill>
                <a:schemeClr val="tx1"/>
              </a:solidFill>
              <a:effectLst/>
              <a:latin typeface="Verdana"/>
              <a:cs typeface="Verdana"/>
            </a:endParaRPr>
          </a:p>
        </p:txBody>
      </p:sp>
      <p:sp>
        <p:nvSpPr>
          <p:cNvPr id="17" name="Rounded Rectangle 16"/>
          <p:cNvSpPr/>
          <p:nvPr/>
        </p:nvSpPr>
        <p:spPr bwMode="auto">
          <a:xfrm>
            <a:off x="4953000" y="5105400"/>
            <a:ext cx="381000" cy="1066800"/>
          </a:xfrm>
          <a:prstGeom prst="roundRect">
            <a:avLst/>
          </a:prstGeom>
          <a:ln>
            <a:headEnd type="none" w="med" len="med"/>
            <a:tailEnd type="none" w="med" len="med"/>
          </a:ln>
          <a:scene3d>
            <a:camera prst="perspectiveHeroicExtremeLeftFacing"/>
            <a:lightRig rig="threePt" dir="t"/>
          </a:scene3d>
        </p:spPr>
        <p:style>
          <a:lnRef idx="1">
            <a:schemeClr val="accent2"/>
          </a:lnRef>
          <a:fillRef idx="2">
            <a:schemeClr val="accent2"/>
          </a:fillRef>
          <a:effectRef idx="1">
            <a:schemeClr val="accent2"/>
          </a:effectRef>
          <a:fontRef idx="minor">
            <a:schemeClr val="dk1"/>
          </a:fontRef>
        </p:style>
        <p:txBody>
          <a:bodyPr vert="vert270" wrap="square" lIns="91440" tIns="45720" rIns="91440" bIns="45720" numCol="1" rtlCol="0" anchor="t" anchorCtr="0" compatLnSpc="1">
            <a:prstTxWarp prst="textNoShape">
              <a:avLst/>
            </a:prstTxWarp>
            <a:scene3d>
              <a:camera prst="perspectiveHeroicExtremeLeftFacing"/>
              <a:lightRig rig="threePt" dir="t"/>
            </a:scene3d>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a:solidFill>
                  <a:schemeClr val="tx1"/>
                </a:solidFill>
                <a:latin typeface="Verdana"/>
                <a:cs typeface="Verdana"/>
              </a:rPr>
              <a:t>Alfresco</a:t>
            </a:r>
            <a:endParaRPr kumimoji="0" lang="en-US" sz="1100" b="0" i="1" u="none" strike="noStrike" cap="none" normalizeH="0" baseline="0" smtClean="0">
              <a:ln>
                <a:noFill/>
              </a:ln>
              <a:solidFill>
                <a:schemeClr val="tx1"/>
              </a:solidFill>
              <a:effectLst/>
              <a:latin typeface="Verdana"/>
              <a:cs typeface="Verdana"/>
            </a:endParaRPr>
          </a:p>
        </p:txBody>
      </p:sp>
      <p:sp>
        <p:nvSpPr>
          <p:cNvPr id="18" name="Rounded Rectangle 17"/>
          <p:cNvSpPr/>
          <p:nvPr/>
        </p:nvSpPr>
        <p:spPr bwMode="auto">
          <a:xfrm>
            <a:off x="5410200" y="5105400"/>
            <a:ext cx="381000" cy="1066800"/>
          </a:xfrm>
          <a:prstGeom prst="roundRect">
            <a:avLst/>
          </a:prstGeom>
          <a:ln>
            <a:headEnd type="none" w="med" len="med"/>
            <a:tailEnd type="none" w="med" len="med"/>
          </a:ln>
          <a:scene3d>
            <a:camera prst="perspectiveHeroicExtremeLeftFacing"/>
            <a:lightRig rig="threePt" dir="t"/>
          </a:scene3d>
        </p:spPr>
        <p:style>
          <a:lnRef idx="1">
            <a:schemeClr val="accent2"/>
          </a:lnRef>
          <a:fillRef idx="2">
            <a:schemeClr val="accent2"/>
          </a:fillRef>
          <a:effectRef idx="1">
            <a:schemeClr val="accent2"/>
          </a:effectRef>
          <a:fontRef idx="minor">
            <a:schemeClr val="dk1"/>
          </a:fontRef>
        </p:style>
        <p:txBody>
          <a:bodyPr vert="vert270" wrap="square" lIns="91440" tIns="45720" rIns="91440" bIns="45720" numCol="1" rtlCol="0" anchor="t" anchorCtr="0" compatLnSpc="1">
            <a:prstTxWarp prst="textNoShape">
              <a:avLst/>
            </a:prstTxWarp>
            <a:scene3d>
              <a:camera prst="perspectiveHeroicExtremeLeftFacing"/>
              <a:lightRig rig="threePt" dir="t"/>
            </a:scene3d>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a:solidFill>
                  <a:schemeClr val="tx1"/>
                </a:solidFill>
                <a:latin typeface="Verdana"/>
                <a:cs typeface="Verdana"/>
              </a:rPr>
              <a:t>Confluence</a:t>
            </a:r>
            <a:endParaRPr kumimoji="0" lang="en-US" sz="1100" b="0" i="1" u="none" strike="noStrike" cap="none" normalizeH="0" baseline="0" smtClean="0">
              <a:ln>
                <a:noFill/>
              </a:ln>
              <a:solidFill>
                <a:schemeClr val="tx1"/>
              </a:solidFill>
              <a:effectLst/>
              <a:latin typeface="Verdana"/>
              <a:cs typeface="Verdana"/>
            </a:endParaRPr>
          </a:p>
        </p:txBody>
      </p:sp>
      <p:sp>
        <p:nvSpPr>
          <p:cNvPr id="19" name="Rounded Rectangle 18"/>
          <p:cNvSpPr/>
          <p:nvPr/>
        </p:nvSpPr>
        <p:spPr bwMode="auto">
          <a:xfrm>
            <a:off x="5867400" y="5105400"/>
            <a:ext cx="381000" cy="1066800"/>
          </a:xfrm>
          <a:prstGeom prst="roundRect">
            <a:avLst/>
          </a:prstGeom>
          <a:ln>
            <a:headEnd type="none" w="med" len="med"/>
            <a:tailEnd type="none" w="med" len="med"/>
          </a:ln>
          <a:scene3d>
            <a:camera prst="perspectiveHeroicExtremeLeftFacing"/>
            <a:lightRig rig="threePt" dir="t"/>
          </a:scene3d>
        </p:spPr>
        <p:style>
          <a:lnRef idx="1">
            <a:schemeClr val="accent2"/>
          </a:lnRef>
          <a:fillRef idx="2">
            <a:schemeClr val="accent2"/>
          </a:fillRef>
          <a:effectRef idx="1">
            <a:schemeClr val="accent2"/>
          </a:effectRef>
          <a:fontRef idx="minor">
            <a:schemeClr val="dk1"/>
          </a:fontRef>
        </p:style>
        <p:txBody>
          <a:bodyPr vert="vert270" wrap="square" lIns="91440" tIns="45720" rIns="91440" bIns="45720" numCol="1" rtlCol="0" anchor="t" anchorCtr="0" compatLnSpc="1">
            <a:prstTxWarp prst="textNoShape">
              <a:avLst/>
            </a:prstTxWarp>
            <a:scene3d>
              <a:camera prst="perspectiveHeroicExtremeLeftFacing"/>
              <a:lightRig rig="threePt" dir="t"/>
            </a:scene3d>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1" u="none" strike="noStrike" cap="none" normalizeH="0" baseline="0" smtClean="0">
                <a:ln>
                  <a:noFill/>
                </a:ln>
                <a:solidFill>
                  <a:schemeClr val="tx1"/>
                </a:solidFill>
                <a:effectLst/>
                <a:latin typeface="Verdana"/>
                <a:cs typeface="Verdana"/>
              </a:rPr>
              <a:t>WebEx</a:t>
            </a:r>
          </a:p>
        </p:txBody>
      </p:sp>
      <p:sp>
        <p:nvSpPr>
          <p:cNvPr id="20" name="Rounded Rectangle 19"/>
          <p:cNvSpPr/>
          <p:nvPr/>
        </p:nvSpPr>
        <p:spPr bwMode="auto">
          <a:xfrm>
            <a:off x="6324600" y="5105400"/>
            <a:ext cx="381000" cy="1066800"/>
          </a:xfrm>
          <a:prstGeom prst="roundRect">
            <a:avLst/>
          </a:prstGeom>
          <a:ln>
            <a:headEnd type="none" w="med" len="med"/>
            <a:tailEnd type="none" w="med" len="med"/>
          </a:ln>
          <a:scene3d>
            <a:camera prst="perspectiveHeroicExtremeLeftFacing"/>
            <a:lightRig rig="threePt" dir="t"/>
          </a:scene3d>
        </p:spPr>
        <p:style>
          <a:lnRef idx="1">
            <a:schemeClr val="accent2"/>
          </a:lnRef>
          <a:fillRef idx="2">
            <a:schemeClr val="accent2"/>
          </a:fillRef>
          <a:effectRef idx="1">
            <a:schemeClr val="accent2"/>
          </a:effectRef>
          <a:fontRef idx="minor">
            <a:schemeClr val="dk1"/>
          </a:fontRef>
        </p:style>
        <p:txBody>
          <a:bodyPr vert="vert270" wrap="square" lIns="91440" tIns="45720" rIns="91440" bIns="45720" numCol="1" rtlCol="0" anchor="t" anchorCtr="0" compatLnSpc="1">
            <a:prstTxWarp prst="textNoShape">
              <a:avLst/>
            </a:prstTxWarp>
            <a:scene3d>
              <a:camera prst="perspectiveHeroicExtremeLeftFacing"/>
              <a:lightRig rig="threePt" dir="t"/>
            </a:scene3d>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a:solidFill>
                  <a:schemeClr val="tx1"/>
                </a:solidFill>
                <a:latin typeface="Verdana"/>
                <a:cs typeface="Verdana"/>
              </a:rPr>
              <a:t>Mendeley</a:t>
            </a:r>
            <a:endParaRPr kumimoji="0" lang="en-US" sz="1100" b="0" i="1" u="none" strike="noStrike" cap="none" normalizeH="0" baseline="0" smtClean="0">
              <a:ln>
                <a:noFill/>
              </a:ln>
              <a:solidFill>
                <a:schemeClr val="tx1"/>
              </a:solidFill>
              <a:effectLst/>
              <a:latin typeface="Verdana"/>
              <a:cs typeface="Verdana"/>
            </a:endParaRPr>
          </a:p>
        </p:txBody>
      </p:sp>
      <p:sp>
        <p:nvSpPr>
          <p:cNvPr id="21" name="Rounded Rectangle 20"/>
          <p:cNvSpPr/>
          <p:nvPr/>
        </p:nvSpPr>
        <p:spPr bwMode="auto">
          <a:xfrm>
            <a:off x="6781800" y="5105400"/>
            <a:ext cx="381000" cy="1066800"/>
          </a:xfrm>
          <a:prstGeom prst="roundRect">
            <a:avLst/>
          </a:prstGeom>
          <a:ln>
            <a:headEnd type="none" w="med" len="med"/>
            <a:tailEnd type="none" w="med" len="med"/>
          </a:ln>
          <a:scene3d>
            <a:camera prst="perspectiveHeroicExtremeLeftFacing"/>
            <a:lightRig rig="threePt" dir="t"/>
          </a:scene3d>
        </p:spPr>
        <p:style>
          <a:lnRef idx="1">
            <a:schemeClr val="accent2"/>
          </a:lnRef>
          <a:fillRef idx="2">
            <a:schemeClr val="accent2"/>
          </a:fillRef>
          <a:effectRef idx="1">
            <a:schemeClr val="accent2"/>
          </a:effectRef>
          <a:fontRef idx="minor">
            <a:schemeClr val="dk1"/>
          </a:fontRef>
        </p:style>
        <p:txBody>
          <a:bodyPr vert="vert270" wrap="square" lIns="91440" tIns="45720" rIns="91440" bIns="45720" numCol="1" rtlCol="0" anchor="t" anchorCtr="0" compatLnSpc="1">
            <a:prstTxWarp prst="textNoShape">
              <a:avLst/>
            </a:prstTxWarp>
            <a:scene3d>
              <a:camera prst="perspectiveHeroicExtremeLeftFacing"/>
              <a:lightRig rig="threePt" dir="t"/>
            </a:scene3d>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a:solidFill>
                  <a:schemeClr val="tx1"/>
                </a:solidFill>
                <a:latin typeface="Verdana"/>
                <a:cs typeface="Verdana"/>
              </a:rPr>
              <a:t>Drupal</a:t>
            </a:r>
            <a:endParaRPr kumimoji="0" lang="en-US" sz="1100" b="0" i="1" u="none" strike="noStrike" cap="none" normalizeH="0" baseline="0" smtClean="0">
              <a:ln>
                <a:noFill/>
              </a:ln>
              <a:solidFill>
                <a:schemeClr val="tx1"/>
              </a:solidFill>
              <a:effectLst/>
              <a:latin typeface="Verdana"/>
              <a:cs typeface="Verdana"/>
            </a:endParaRPr>
          </a:p>
        </p:txBody>
      </p:sp>
      <p:sp>
        <p:nvSpPr>
          <p:cNvPr id="22" name="Rounded Rectangle 21"/>
          <p:cNvSpPr/>
          <p:nvPr/>
        </p:nvSpPr>
        <p:spPr bwMode="auto">
          <a:xfrm>
            <a:off x="7239000" y="5105400"/>
            <a:ext cx="381000" cy="1066800"/>
          </a:xfrm>
          <a:prstGeom prst="roundRect">
            <a:avLst/>
          </a:prstGeom>
          <a:ln>
            <a:headEnd type="none" w="med" len="med"/>
            <a:tailEnd type="none" w="med" len="med"/>
          </a:ln>
          <a:scene3d>
            <a:camera prst="perspectiveHeroicExtremeLeftFacing"/>
            <a:lightRig rig="threePt" dir="t"/>
          </a:scene3d>
        </p:spPr>
        <p:style>
          <a:lnRef idx="1">
            <a:schemeClr val="accent2"/>
          </a:lnRef>
          <a:fillRef idx="2">
            <a:schemeClr val="accent2"/>
          </a:fillRef>
          <a:effectRef idx="1">
            <a:schemeClr val="accent2"/>
          </a:effectRef>
          <a:fontRef idx="minor">
            <a:schemeClr val="dk1"/>
          </a:fontRef>
        </p:style>
        <p:txBody>
          <a:bodyPr vert="vert270" wrap="square" lIns="91440" tIns="45720" rIns="91440" bIns="45720" numCol="1" rtlCol="0" anchor="t" anchorCtr="0" compatLnSpc="1">
            <a:prstTxWarp prst="textNoShape">
              <a:avLst/>
            </a:prstTxWarp>
            <a:scene3d>
              <a:camera prst="perspectiveHeroicExtremeLeftFacing"/>
              <a:lightRig rig="threePt" dir="t"/>
            </a:scene3d>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1" u="none" strike="noStrike" cap="none" normalizeH="0" baseline="0" smtClean="0">
                <a:ln>
                  <a:noFill/>
                </a:ln>
                <a:solidFill>
                  <a:schemeClr val="tx1"/>
                </a:solidFill>
                <a:effectLst/>
                <a:latin typeface="Verdana"/>
                <a:cs typeface="Verdana"/>
              </a:rPr>
              <a:t>…</a:t>
            </a:r>
          </a:p>
        </p:txBody>
      </p:sp>
      <p:sp>
        <p:nvSpPr>
          <p:cNvPr id="23" name="Rounded Rectangle 22"/>
          <p:cNvSpPr/>
          <p:nvPr/>
        </p:nvSpPr>
        <p:spPr bwMode="auto">
          <a:xfrm>
            <a:off x="7696200" y="5105400"/>
            <a:ext cx="381000" cy="1066800"/>
          </a:xfrm>
          <a:prstGeom prst="roundRect">
            <a:avLst/>
          </a:prstGeom>
          <a:ln>
            <a:headEnd type="none" w="med" len="med"/>
            <a:tailEnd type="none" w="med" len="med"/>
          </a:ln>
          <a:scene3d>
            <a:camera prst="perspectiveHeroicExtremeLeftFacing"/>
            <a:lightRig rig="threePt" dir="t"/>
          </a:scene3d>
        </p:spPr>
        <p:style>
          <a:lnRef idx="1">
            <a:schemeClr val="accent2"/>
          </a:lnRef>
          <a:fillRef idx="2">
            <a:schemeClr val="accent2"/>
          </a:fillRef>
          <a:effectRef idx="1">
            <a:schemeClr val="accent2"/>
          </a:effectRef>
          <a:fontRef idx="minor">
            <a:schemeClr val="dk1"/>
          </a:fontRef>
        </p:style>
        <p:txBody>
          <a:bodyPr vert="vert270" wrap="square" lIns="91440" tIns="45720" rIns="91440" bIns="45720" numCol="1" rtlCol="0" anchor="t" anchorCtr="0" compatLnSpc="1">
            <a:prstTxWarp prst="textNoShape">
              <a:avLst/>
            </a:prstTxWarp>
            <a:scene3d>
              <a:camera prst="perspectiveHeroicExtremeLeftFacing"/>
              <a:lightRig rig="threePt" dir="t"/>
            </a:scene3d>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1" u="none" strike="noStrike" cap="none" normalizeH="0" baseline="0" smtClean="0">
                <a:ln>
                  <a:noFill/>
                </a:ln>
                <a:solidFill>
                  <a:schemeClr val="tx1"/>
                </a:solidFill>
                <a:effectLst/>
                <a:latin typeface="Verdana"/>
                <a:cs typeface="Verdana"/>
              </a:rPr>
              <a:t>…</a:t>
            </a:r>
          </a:p>
        </p:txBody>
      </p:sp>
      <p:sp>
        <p:nvSpPr>
          <p:cNvPr id="24" name="Rounded Rectangle 23"/>
          <p:cNvSpPr/>
          <p:nvPr/>
        </p:nvSpPr>
        <p:spPr bwMode="auto">
          <a:xfrm>
            <a:off x="2667000" y="1828800"/>
            <a:ext cx="1524000" cy="914400"/>
          </a:xfrm>
          <a:prstGeom prst="roundRect">
            <a:avLst/>
          </a:prstGeom>
          <a:blipFill rotWithShape="1">
            <a:blip r:embed="rId3" cstate="email">
              <a:alphaModFix amt="29000"/>
              <a:extLst>
                <a:ext uri="{28A0092B-C50C-407E-A947-70E740481C1C}">
                  <a14:useLocalDpi xmlns:a14="http://schemas.microsoft.com/office/drawing/2010/main"/>
                </a:ext>
              </a:extLst>
            </a:blip>
            <a:stretch>
              <a:fillRect/>
            </a:stretch>
          </a:blipFill>
          <a:ln>
            <a:solidFill>
              <a:schemeClr val="bg1">
                <a:lumMod val="85000"/>
              </a:schemeClr>
            </a:solidFill>
            <a:headEnd type="none" w="med" len="med"/>
            <a:tailEnd type="none" w="med" len="med"/>
          </a:ln>
          <a:scene3d>
            <a:camera prst="perspectiveHeroicExtremeLeftFacing"/>
            <a:lightRig rig="threePt" dir="t"/>
          </a:scene3d>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lumMod val="65000"/>
                </a:schemeClr>
              </a:solidFill>
              <a:latin typeface="Verdana"/>
              <a:cs typeface="Verdana"/>
            </a:endParaRP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lumMod val="65000"/>
                  </a:schemeClr>
                </a:solidFill>
                <a:latin typeface="Verdana"/>
                <a:cs typeface="Verdana"/>
              </a:rPr>
              <a:t>Reference Portal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900" b="0" i="1" u="none" strike="noStrike" cap="none" normalizeH="0" baseline="0" dirty="0" smtClean="0">
                <a:ln>
                  <a:noFill/>
                </a:ln>
                <a:solidFill>
                  <a:schemeClr val="bg1">
                    <a:lumMod val="65000"/>
                  </a:schemeClr>
                </a:solidFill>
                <a:effectLst/>
                <a:latin typeface="Verdana"/>
                <a:cs typeface="Verdana"/>
              </a:rPr>
              <a:t>“Showcase”</a:t>
            </a:r>
          </a:p>
        </p:txBody>
      </p:sp>
      <p:sp>
        <p:nvSpPr>
          <p:cNvPr id="25" name="Rounded Rectangle 24"/>
          <p:cNvSpPr/>
          <p:nvPr/>
        </p:nvSpPr>
        <p:spPr bwMode="auto">
          <a:xfrm>
            <a:off x="4343400" y="1371600"/>
            <a:ext cx="1524000" cy="914400"/>
          </a:xfrm>
          <a:prstGeom prst="roundRect">
            <a:avLst/>
          </a:prstGeom>
          <a:blipFill rotWithShape="1">
            <a:blip r:embed="rId4" cstate="email">
              <a:alphaModFix amt="31000"/>
              <a:extLst>
                <a:ext uri="{28A0092B-C50C-407E-A947-70E740481C1C}">
                  <a14:useLocalDpi xmlns:a14="http://schemas.microsoft.com/office/drawing/2010/main"/>
                </a:ext>
              </a:extLst>
            </a:blip>
            <a:stretch>
              <a:fillRect/>
            </a:stretch>
          </a:blipFill>
          <a:ln>
            <a:headEnd type="none" w="med" len="med"/>
            <a:tailEnd type="none" w="med" len="med"/>
          </a:ln>
          <a:scene3d>
            <a:camera prst="perspectiveHeroicExtremeLeftFacing"/>
            <a:lightRig rig="threePt" dir="t"/>
          </a:scene3d>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err="1" smtClean="0">
              <a:latin typeface="Verdana"/>
              <a:cs typeface="Verdana"/>
            </a:endParaRPr>
          </a:p>
          <a:p>
            <a:pPr marL="0" marR="0" indent="0" algn="ctr" defTabSz="914400" rtl="0" eaLnBrk="0" fontAlgn="base" latinLnBrk="0" hangingPunct="0">
              <a:lnSpc>
                <a:spcPct val="100000"/>
              </a:lnSpc>
              <a:spcBef>
                <a:spcPct val="0"/>
              </a:spcBef>
              <a:spcAft>
                <a:spcPct val="0"/>
              </a:spcAft>
              <a:buClrTx/>
              <a:buSzTx/>
              <a:buFontTx/>
              <a:buNone/>
              <a:tabLst/>
            </a:pPr>
            <a:r>
              <a:rPr lang="en-US" dirty="0" err="1">
                <a:latin typeface="Verdana"/>
                <a:cs typeface="Verdana"/>
              </a:rPr>
              <a:t>Institutional</a:t>
            </a:r>
            <a:r>
              <a:rPr lang="en-US" dirty="0" smtClean="0">
                <a:latin typeface="Verdana"/>
                <a:cs typeface="Verdana"/>
              </a:rPr>
              <a:t> Portal</a:t>
            </a:r>
            <a:endParaRPr kumimoji="0" lang="en-US" sz="1200" b="0" i="1" u="none" strike="noStrike" cap="none" normalizeH="0" baseline="0" dirty="0" smtClean="0">
              <a:ln>
                <a:noFill/>
              </a:ln>
              <a:solidFill>
                <a:schemeClr val="tx1"/>
              </a:solidFill>
              <a:effectLst/>
              <a:latin typeface="Verdana"/>
              <a:cs typeface="Verdana"/>
            </a:endParaRPr>
          </a:p>
          <a:p>
            <a:pPr marL="0" marR="0" indent="0" algn="ctr" defTabSz="914400" rtl="0" eaLnBrk="0" fontAlgn="base" latinLnBrk="0" hangingPunct="0">
              <a:lnSpc>
                <a:spcPct val="100000"/>
              </a:lnSpc>
              <a:spcBef>
                <a:spcPct val="0"/>
              </a:spcBef>
              <a:spcAft>
                <a:spcPct val="0"/>
              </a:spcAft>
              <a:buClrTx/>
              <a:buSzTx/>
              <a:buFontTx/>
              <a:buNone/>
              <a:tabLst/>
            </a:pPr>
            <a:r>
              <a:rPr lang="en-US" sz="900" dirty="0" smtClean="0">
                <a:solidFill>
                  <a:schemeClr val="tx1"/>
                </a:solidFill>
                <a:latin typeface="Verdana"/>
                <a:cs typeface="Verdana"/>
              </a:rPr>
              <a:t>intern/</a:t>
            </a:r>
            <a:r>
              <a:rPr lang="en-US" sz="900" dirty="0" err="1" smtClean="0">
                <a:solidFill>
                  <a:schemeClr val="tx1"/>
                </a:solidFill>
                <a:latin typeface="Verdana"/>
                <a:cs typeface="Verdana"/>
              </a:rPr>
              <a:t>external</a:t>
            </a:r>
            <a:r>
              <a:rPr lang="en-US" sz="900" dirty="0" smtClean="0">
                <a:solidFill>
                  <a:schemeClr val="tx1"/>
                </a:solidFill>
                <a:latin typeface="Verdana"/>
                <a:cs typeface="Verdana"/>
              </a:rPr>
              <a:t> apps</a:t>
            </a:r>
            <a:endParaRPr kumimoji="0" lang="en-US" sz="900" b="0" i="1" u="none" strike="noStrike" cap="none" normalizeH="0" baseline="0" dirty="0" smtClean="0">
              <a:ln>
                <a:noFill/>
              </a:ln>
              <a:solidFill>
                <a:schemeClr val="tx1"/>
              </a:solidFill>
              <a:effectLst/>
              <a:latin typeface="Verdana"/>
              <a:cs typeface="Verdana"/>
            </a:endParaRPr>
          </a:p>
        </p:txBody>
      </p:sp>
      <p:sp>
        <p:nvSpPr>
          <p:cNvPr id="26" name="Rounded Rectangle 25"/>
          <p:cNvSpPr/>
          <p:nvPr/>
        </p:nvSpPr>
        <p:spPr bwMode="auto">
          <a:xfrm>
            <a:off x="685800" y="2514600"/>
            <a:ext cx="1524000" cy="914400"/>
          </a:xfrm>
          <a:prstGeom prst="roundRect">
            <a:avLst/>
          </a:prstGeom>
          <a:ln>
            <a:headEnd type="none" w="med" len="med"/>
            <a:tailEnd type="none" w="med" len="med"/>
          </a:ln>
          <a:scene3d>
            <a:camera prst="perspectiveHeroicExtremeLeftFacing"/>
            <a:lightRig rig="threePt" dir="t"/>
          </a:scene3d>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Verdana"/>
                <a:cs typeface="Verdana"/>
              </a:rPr>
              <a:t>Native Interfaces</a:t>
            </a:r>
            <a:endParaRPr lang="en-US" dirty="0">
              <a:latin typeface="Verdana"/>
              <a:cs typeface="Verdana"/>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Verdana"/>
              <a:cs typeface="Verdana"/>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900" b="0" i="1" u="none" strike="noStrike" cap="none" normalizeH="0" baseline="0" dirty="0" smtClean="0">
                <a:ln>
                  <a:noFill/>
                </a:ln>
                <a:solidFill>
                  <a:schemeClr val="tx1"/>
                </a:solidFill>
                <a:effectLst/>
                <a:latin typeface="Verdana"/>
                <a:cs typeface="Verdana"/>
              </a:rPr>
              <a:t>Alfresco/</a:t>
            </a:r>
            <a:r>
              <a:rPr kumimoji="0" lang="en-US" sz="900" b="0" i="1" u="none" strike="noStrike" cap="none" normalizeH="0" baseline="0" dirty="0" err="1" smtClean="0">
                <a:ln>
                  <a:noFill/>
                </a:ln>
                <a:solidFill>
                  <a:schemeClr val="tx1"/>
                </a:solidFill>
                <a:effectLst/>
                <a:latin typeface="Verdana"/>
                <a:cs typeface="Verdana"/>
              </a:rPr>
              <a:t>Liferay</a:t>
            </a:r>
            <a:r>
              <a:rPr kumimoji="0" lang="en-US" sz="900" b="0" i="1" u="none" strike="noStrike" cap="none" normalizeH="0" baseline="0" dirty="0" smtClean="0">
                <a:ln>
                  <a:noFill/>
                </a:ln>
                <a:solidFill>
                  <a:schemeClr val="tx1"/>
                </a:solidFill>
                <a:effectLst/>
                <a:latin typeface="Verdana"/>
                <a:cs typeface="Verdana"/>
              </a:rPr>
              <a:t>…</a:t>
            </a:r>
            <a:endParaRPr kumimoji="0" lang="en-US" sz="1200" b="0" i="1" u="none" strike="noStrike" cap="none" normalizeH="0" baseline="0" dirty="0" smtClean="0">
              <a:ln>
                <a:noFill/>
              </a:ln>
              <a:solidFill>
                <a:schemeClr val="tx1"/>
              </a:solidFill>
              <a:effectLst/>
              <a:latin typeface="Verdana"/>
              <a:cs typeface="Verdana"/>
            </a:endParaRPr>
          </a:p>
        </p:txBody>
      </p:sp>
      <p:pic>
        <p:nvPicPr>
          <p:cNvPr id="27" name="Picture 2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71800" y="381000"/>
            <a:ext cx="914400" cy="914400"/>
          </a:xfrm>
          <a:prstGeom prst="rect">
            <a:avLst/>
          </a:prstGeom>
        </p:spPr>
      </p:pic>
      <p:cxnSp>
        <p:nvCxnSpPr>
          <p:cNvPr id="28" name="Straight Arrow Connector 27"/>
          <p:cNvCxnSpPr>
            <a:endCxn id="24" idx="0"/>
          </p:cNvCxnSpPr>
          <p:nvPr/>
        </p:nvCxnSpPr>
        <p:spPr bwMode="auto">
          <a:xfrm>
            <a:off x="3429000" y="1295400"/>
            <a:ext cx="0" cy="533400"/>
          </a:xfrm>
          <a:prstGeom prst="straightConnector1">
            <a:avLst/>
          </a:prstGeom>
          <a:ln>
            <a:solidFill>
              <a:srgbClr val="D9D9D9"/>
            </a:solidFill>
            <a:headEnd type="none" w="med" len="med"/>
            <a:tailEnd type="arrow"/>
          </a:ln>
          <a:scene3d>
            <a:camera prst="perspectiveHeroicExtremeLeftFacing"/>
            <a:lightRig rig="threePt" dir="t"/>
          </a:scene3d>
        </p:spPr>
        <p:style>
          <a:lnRef idx="2">
            <a:schemeClr val="accent6"/>
          </a:lnRef>
          <a:fillRef idx="0">
            <a:schemeClr val="accent6"/>
          </a:fillRef>
          <a:effectRef idx="1">
            <a:schemeClr val="accent6"/>
          </a:effectRef>
          <a:fontRef idx="minor">
            <a:schemeClr val="tx1"/>
          </a:fontRef>
        </p:style>
      </p:cxnSp>
      <p:cxnSp>
        <p:nvCxnSpPr>
          <p:cNvPr id="29" name="Straight Arrow Connector 28"/>
          <p:cNvCxnSpPr/>
          <p:nvPr/>
        </p:nvCxnSpPr>
        <p:spPr bwMode="auto">
          <a:xfrm>
            <a:off x="3657600" y="1143000"/>
            <a:ext cx="1524000" cy="152400"/>
          </a:xfrm>
          <a:prstGeom prst="straightConnector1">
            <a:avLst/>
          </a:prstGeom>
          <a:ln>
            <a:headEnd type="none" w="med" len="med"/>
            <a:tailEnd type="arrow"/>
          </a:ln>
          <a:scene3d>
            <a:camera prst="perspectiveHeroicExtremeLeftFacing"/>
            <a:lightRig rig="threePt" dir="t"/>
          </a:scene3d>
        </p:spPr>
        <p:style>
          <a:lnRef idx="2">
            <a:schemeClr val="accent6"/>
          </a:lnRef>
          <a:fillRef idx="0">
            <a:schemeClr val="accent6"/>
          </a:fillRef>
          <a:effectRef idx="1">
            <a:schemeClr val="accent6"/>
          </a:effectRef>
          <a:fontRef idx="minor">
            <a:schemeClr val="tx1"/>
          </a:fontRef>
        </p:style>
      </p:cxnSp>
      <p:cxnSp>
        <p:nvCxnSpPr>
          <p:cNvPr id="30" name="Straight Arrow Connector 29"/>
          <p:cNvCxnSpPr>
            <a:endCxn id="26" idx="0"/>
          </p:cNvCxnSpPr>
          <p:nvPr/>
        </p:nvCxnSpPr>
        <p:spPr bwMode="auto">
          <a:xfrm flipH="1">
            <a:off x="1447800" y="1143000"/>
            <a:ext cx="1752600" cy="1371600"/>
          </a:xfrm>
          <a:prstGeom prst="straightConnector1">
            <a:avLst/>
          </a:prstGeom>
          <a:ln>
            <a:headEnd type="none" w="med" len="med"/>
            <a:tailEnd type="arrow"/>
          </a:ln>
          <a:scene3d>
            <a:camera prst="perspectiveHeroicExtremeLeftFacing"/>
            <a:lightRig rig="threePt" dir="t"/>
          </a:scene3d>
        </p:spPr>
        <p:style>
          <a:lnRef idx="2">
            <a:schemeClr val="accent6"/>
          </a:lnRef>
          <a:fillRef idx="0">
            <a:schemeClr val="accent6"/>
          </a:fillRef>
          <a:effectRef idx="1">
            <a:schemeClr val="accent6"/>
          </a:effectRef>
          <a:fontRef idx="minor">
            <a:schemeClr val="tx1"/>
          </a:fontRef>
        </p:style>
      </p:cxnSp>
      <p:cxnSp>
        <p:nvCxnSpPr>
          <p:cNvPr id="31" name="Straight Arrow Connector 30"/>
          <p:cNvCxnSpPr/>
          <p:nvPr/>
        </p:nvCxnSpPr>
        <p:spPr bwMode="auto">
          <a:xfrm>
            <a:off x="3429000" y="2743200"/>
            <a:ext cx="0" cy="990600"/>
          </a:xfrm>
          <a:prstGeom prst="straightConnector1">
            <a:avLst/>
          </a:prstGeom>
          <a:ln w="31750">
            <a:solidFill>
              <a:schemeClr val="bg1">
                <a:lumMod val="85000"/>
              </a:schemeClr>
            </a:solidFill>
            <a:headEnd type="triangle"/>
            <a:tailEnd type="triangle"/>
          </a:ln>
        </p:spPr>
        <p:style>
          <a:lnRef idx="2">
            <a:schemeClr val="accent6"/>
          </a:lnRef>
          <a:fillRef idx="0">
            <a:schemeClr val="accent6"/>
          </a:fillRef>
          <a:effectRef idx="1">
            <a:schemeClr val="accent6"/>
          </a:effectRef>
          <a:fontRef idx="minor">
            <a:schemeClr val="tx1"/>
          </a:fontRef>
        </p:style>
      </p:cxnSp>
      <p:cxnSp>
        <p:nvCxnSpPr>
          <p:cNvPr id="32" name="Straight Arrow Connector 31"/>
          <p:cNvCxnSpPr/>
          <p:nvPr/>
        </p:nvCxnSpPr>
        <p:spPr bwMode="auto">
          <a:xfrm>
            <a:off x="5105400" y="2286000"/>
            <a:ext cx="0" cy="1447800"/>
          </a:xfrm>
          <a:prstGeom prst="straightConnector1">
            <a:avLst/>
          </a:prstGeom>
          <a:ln w="31750">
            <a:headEnd type="triangle"/>
            <a:tailEnd type="triangle"/>
          </a:ln>
        </p:spPr>
        <p:style>
          <a:lnRef idx="2">
            <a:schemeClr val="accent6"/>
          </a:lnRef>
          <a:fillRef idx="0">
            <a:schemeClr val="accent6"/>
          </a:fillRef>
          <a:effectRef idx="1">
            <a:schemeClr val="accent6"/>
          </a:effectRef>
          <a:fontRef idx="minor">
            <a:schemeClr val="tx1"/>
          </a:fontRef>
        </p:style>
      </p:cxnSp>
      <p:cxnSp>
        <p:nvCxnSpPr>
          <p:cNvPr id="33" name="Straight Arrow Connector 32"/>
          <p:cNvCxnSpPr/>
          <p:nvPr/>
        </p:nvCxnSpPr>
        <p:spPr bwMode="auto">
          <a:xfrm>
            <a:off x="1447800" y="3429000"/>
            <a:ext cx="0" cy="304800"/>
          </a:xfrm>
          <a:prstGeom prst="straightConnector1">
            <a:avLst/>
          </a:prstGeom>
          <a:ln w="31750">
            <a:headEnd type="triangle"/>
            <a:tailEnd type="triangle"/>
          </a:ln>
        </p:spPr>
        <p:style>
          <a:lnRef idx="2">
            <a:schemeClr val="accent6"/>
          </a:lnRef>
          <a:fillRef idx="0">
            <a:schemeClr val="accent6"/>
          </a:fillRef>
          <a:effectRef idx="1">
            <a:schemeClr val="accent6"/>
          </a:effectRef>
          <a:fontRef idx="minor">
            <a:schemeClr val="tx1"/>
          </a:fontRef>
        </p:style>
      </p:cxnSp>
      <p:cxnSp>
        <p:nvCxnSpPr>
          <p:cNvPr id="42" name="Straight Connector 41"/>
          <p:cNvCxnSpPr>
            <a:stCxn id="4" idx="3"/>
            <a:endCxn id="5" idx="1"/>
          </p:cNvCxnSpPr>
          <p:nvPr/>
        </p:nvCxnSpPr>
        <p:spPr bwMode="auto">
          <a:xfrm>
            <a:off x="6248400" y="4191000"/>
            <a:ext cx="2286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43" name="Straight Connector 42"/>
          <p:cNvCxnSpPr>
            <a:endCxn id="9" idx="0"/>
          </p:cNvCxnSpPr>
          <p:nvPr/>
        </p:nvCxnSpPr>
        <p:spPr bwMode="auto">
          <a:xfrm>
            <a:off x="1483360" y="4668520"/>
            <a:ext cx="2540" cy="36068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50" name="Straight Connector 49"/>
          <p:cNvCxnSpPr/>
          <p:nvPr/>
        </p:nvCxnSpPr>
        <p:spPr bwMode="auto">
          <a:xfrm>
            <a:off x="3426460" y="4673600"/>
            <a:ext cx="2540" cy="35560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56" name="Straight Connector 55"/>
          <p:cNvCxnSpPr/>
          <p:nvPr/>
        </p:nvCxnSpPr>
        <p:spPr bwMode="auto">
          <a:xfrm>
            <a:off x="5105400" y="4658360"/>
            <a:ext cx="2540" cy="35560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pic>
        <p:nvPicPr>
          <p:cNvPr id="72" name="Picture 71" descr="SURFconext logo transp.gif"/>
          <p:cNvPicPr>
            <a:picLocks noChangeAspect="1"/>
          </p:cNvPicPr>
          <p:nvPr/>
        </p:nvPicPr>
        <p:blipFill>
          <a:blip r:embed="rId6" cstate="email">
            <a:extLst>
              <a:ext uri="{BEBA8EAE-BF5A-486C-A8C5-ECC9F3942E4B}">
                <a14:imgProps xmlns:a14="http://schemas.microsoft.com/office/drawing/2010/main">
                  <a14:imgLayer r:embed="rId7">
                    <a14:imgEffect>
                      <a14:brightnessContrast bright="59000"/>
                    </a14:imgEffect>
                  </a14:imgLayer>
                </a14:imgProps>
              </a:ext>
              <a:ext uri="{28A0092B-C50C-407E-A947-70E740481C1C}">
                <a14:useLocalDpi xmlns:a14="http://schemas.microsoft.com/office/drawing/2010/main"/>
              </a:ext>
            </a:extLst>
          </a:blip>
          <a:stretch>
            <a:fillRect/>
          </a:stretch>
        </p:blipFill>
        <p:spPr>
          <a:xfrm>
            <a:off x="914400" y="3810000"/>
            <a:ext cx="1198462" cy="762000"/>
          </a:xfrm>
          <a:prstGeom prst="rect">
            <a:avLst/>
          </a:prstGeom>
        </p:spPr>
      </p:pic>
    </p:spTree>
    <p:extLst>
      <p:ext uri="{BB962C8B-B14F-4D97-AF65-F5344CB8AC3E}">
        <p14:creationId xmlns:p14="http://schemas.microsoft.com/office/powerpoint/2010/main" val="24300084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URFN_004_net">
  <a:themeElements>
    <a:clrScheme name="">
      <a:dk1>
        <a:srgbClr val="000000"/>
      </a:dk1>
      <a:lt1>
        <a:srgbClr val="FFFFFF"/>
      </a:lt1>
      <a:dk2>
        <a:srgbClr val="000000"/>
      </a:dk2>
      <a:lt2>
        <a:srgbClr val="808080"/>
      </a:lt2>
      <a:accent1>
        <a:srgbClr val="FF6600"/>
      </a:accent1>
      <a:accent2>
        <a:srgbClr val="333399"/>
      </a:accent2>
      <a:accent3>
        <a:srgbClr val="FFFFFF"/>
      </a:accent3>
      <a:accent4>
        <a:srgbClr val="000000"/>
      </a:accent4>
      <a:accent5>
        <a:srgbClr val="FFB8AA"/>
      </a:accent5>
      <a:accent6>
        <a:srgbClr val="2D2D8A"/>
      </a:accent6>
      <a:hlink>
        <a:srgbClr val="009999"/>
      </a:hlink>
      <a:folHlink>
        <a:srgbClr val="99CC00"/>
      </a:folHlink>
    </a:clrScheme>
    <a:fontScheme name="SURFN_004_net">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1200" b="0" i="1" u="none" strike="noStrike" cap="none" normalizeH="0" baseline="0" smtClean="0">
            <a:ln>
              <a:noFill/>
            </a:ln>
            <a:solidFill>
              <a:schemeClr val="tx1"/>
            </a:solidFill>
            <a:effectLst/>
            <a:latin typeface="Times" pitchFamily="2"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1200" b="0" i="1" u="none" strike="noStrike" cap="none" normalizeH="0" baseline="0" smtClean="0">
            <a:ln>
              <a:noFill/>
            </a:ln>
            <a:solidFill>
              <a:schemeClr val="tx1"/>
            </a:solidFill>
            <a:effectLst/>
            <a:latin typeface="Times" pitchFamily="2" charset="0"/>
            <a:cs typeface="Arial" pitchFamily="34" charset="0"/>
          </a:defRPr>
        </a:defPPr>
      </a:lstStyle>
    </a:lnDef>
    <a:txDef>
      <a:spPr>
        <a:noFill/>
      </a:spPr>
      <a:bodyPr wrap="none" rtlCol="0">
        <a:spAutoFit/>
      </a:bodyPr>
      <a:lstStyle>
        <a:defPPr>
          <a:defRPr>
            <a:latin typeface="Verdana"/>
            <a:cs typeface="Verdana"/>
          </a:defRPr>
        </a:defPPr>
      </a:lstStyle>
    </a:txDef>
  </a:objectDefaults>
  <a:extraClrSchemeLst>
    <a:extraClrScheme>
      <a:clrScheme name="SURFN_004_n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RFN_004_n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RFN_004_n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RFN_004_n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RFN_004_n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RFN_004_n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RFN_004_ne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RFN_004_n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RFN_004_n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RFN_004_n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RFN_004_n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RFN_004_n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47859</TotalTime>
  <Words>641</Words>
  <Application>Microsoft Macintosh PowerPoint</Application>
  <PresentationFormat>On-screen Show (4:3)</PresentationFormat>
  <Paragraphs>189</Paragraphs>
  <Slides>17</Slides>
  <Notes>13</Notes>
  <HiddenSlides>1</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SURFN_004_net</vt:lpstr>
      <vt:lpstr>An OpenSocial Based  Collaboration Infrastructure</vt:lpstr>
      <vt:lpstr>SURFnet</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Vendors, Producten,  Hosting Partners</vt:lpstr>
      <vt:lpstr>Vendors, Producten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SURFfederatie</dc:title>
  <cp:lastModifiedBy>Paul van Dijk</cp:lastModifiedBy>
  <cp:revision>1202</cp:revision>
  <cp:lastPrinted>2010-08-25T09:23:44Z</cp:lastPrinted>
  <dcterms:created xsi:type="dcterms:W3CDTF">2010-09-10T07:36:57Z</dcterms:created>
  <dcterms:modified xsi:type="dcterms:W3CDTF">2010-12-10T14:11:57Z</dcterms:modified>
</cp:coreProperties>
</file>