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2" r:id="rId5"/>
    <p:sldId id="263" r:id="rId6"/>
    <p:sldId id="265" r:id="rId7"/>
    <p:sldId id="266" r:id="rId8"/>
    <p:sldId id="264" r:id="rId9"/>
    <p:sldId id="271" r:id="rId10"/>
    <p:sldId id="260" r:id="rId11"/>
    <p:sldId id="267" r:id="rId12"/>
    <p:sldId id="268" r:id="rId13"/>
    <p:sldId id="269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 autoAdjust="0"/>
    <p:restoredTop sz="94660" autoAdjust="0"/>
  </p:normalViewPr>
  <p:slideViewPr>
    <p:cSldViewPr snapToGrid="0" snapToObjects="1">
      <p:cViewPr varScale="1">
        <p:scale>
          <a:sx n="83" d="100"/>
          <a:sy n="83" d="100"/>
        </p:scale>
        <p:origin x="-5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C1606-F744-724B-8C46-7E3B8CA7A445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62DD5-ACD1-484C-A71B-E0449A56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49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1CF3F-53FF-C94D-807D-9C536F606061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89532-33F8-8F45-8147-824466A48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41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1309"/>
            <a:ext cx="7772400" cy="1139323"/>
          </a:xfrm>
        </p:spPr>
        <p:txBody>
          <a:bodyPr/>
          <a:lstStyle>
            <a:lvl1pPr>
              <a:defRPr>
                <a:solidFill>
                  <a:srgbClr val="FD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3584"/>
            <a:ext cx="6400800" cy="14357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DC000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penSocial_fulldesig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92" y="-191419"/>
            <a:ext cx="4300166" cy="4553783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023"/>
            <a:ext cx="6968473" cy="7566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11" name="Picture 10" descr="OpenSocial_typ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73" y="230121"/>
            <a:ext cx="2522253" cy="14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8" name="Picture 7" descr="OpenSocial_typ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73" y="230121"/>
            <a:ext cx="2522253" cy="14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8" name="Picture 7" descr="OpenSocial_typ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73" y="230121"/>
            <a:ext cx="2522253" cy="14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2023"/>
            <a:ext cx="8229600" cy="75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7008"/>
            <a:ext cx="8229600" cy="483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DC000"/>
                </a:solidFill>
              </a:defRPr>
            </a:lvl1pPr>
          </a:lstStyle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DC000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D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Open Applications Go Mobile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Andy Smith</a:t>
            </a:r>
          </a:p>
          <a:p>
            <a:r>
              <a:rPr lang="en-US" dirty="0" smtClean="0"/>
              <a:t>Jason Roy Gary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Chassis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 abstracted </a:t>
            </a:r>
            <a:r>
              <a:rPr lang="en-US" dirty="0"/>
              <a:t>facade of API stubs made available to gadgets in order to interact with the device-specific peripherals and PIM facilities where available.  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simplest/base case, it returns a &lt;span&gt; element wrapped around an &lt;a&gt; element with the </a:t>
            </a:r>
            <a:r>
              <a:rPr lang="en-US" dirty="0" err="1"/>
              <a:t>href</a:t>
            </a:r>
            <a:r>
              <a:rPr lang="en-US" dirty="0"/>
              <a:t> attribute having a value of tel://xxx-xxx-xxxx. </a:t>
            </a:r>
            <a:endParaRPr lang="en-US" dirty="0" smtClean="0"/>
          </a:p>
          <a:p>
            <a:pPr lvl="1"/>
            <a:r>
              <a:rPr lang="en-US" dirty="0" smtClean="0"/>
              <a:t>However</a:t>
            </a:r>
            <a:r>
              <a:rPr lang="en-US" dirty="0"/>
              <a:t>, in an bridge-enabled environment such as BlackBerry Widgets/</a:t>
            </a:r>
            <a:r>
              <a:rPr lang="en-US" dirty="0" err="1"/>
              <a:t>WebWorks</a:t>
            </a:r>
            <a:r>
              <a:rPr lang="en-US" dirty="0"/>
              <a:t>, the markup returned contains an </a:t>
            </a:r>
            <a:r>
              <a:rPr lang="en-US" dirty="0" err="1"/>
              <a:t>onclick</a:t>
            </a:r>
            <a:r>
              <a:rPr lang="en-US" dirty="0"/>
              <a:t> attribute instead of the </a:t>
            </a:r>
            <a:r>
              <a:rPr lang="en-US" dirty="0" err="1"/>
              <a:t>href</a:t>
            </a:r>
            <a:r>
              <a:rPr lang="en-US" dirty="0"/>
              <a:t> in the &lt;a&gt; element that leverages the </a:t>
            </a:r>
            <a:r>
              <a:rPr lang="en-US" dirty="0" err="1"/>
              <a:t>blackberry.invoke</a:t>
            </a:r>
            <a:r>
              <a:rPr lang="en-US" dirty="0"/>
              <a:t> API to directly dial the provided number.  </a:t>
            </a:r>
            <a:endParaRPr lang="en-US" dirty="0" smtClean="0"/>
          </a:p>
          <a:p>
            <a:r>
              <a:rPr lang="en-US" dirty="0" smtClean="0"/>
              <a:t>Any </a:t>
            </a:r>
            <a:r>
              <a:rPr lang="en-US" dirty="0"/>
              <a:t>gadget making use of the </a:t>
            </a:r>
            <a:r>
              <a:rPr lang="en-US" dirty="0" err="1"/>
              <a:t>roadtrip.chassis.getPhoneMarkup</a:t>
            </a:r>
            <a:r>
              <a:rPr lang="en-US" dirty="0"/>
              <a:t> is shielded from the specifics involved in actually making the phone call, and instead can rely on a consistent API to always return the applicable markup based on the underlying environment.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4225" y="6454775"/>
            <a:ext cx="282575" cy="266700"/>
          </a:xfrm>
          <a:prstGeom prst="rect">
            <a:avLst/>
          </a:prstGeom>
        </p:spPr>
        <p:txBody>
          <a:bodyPr/>
          <a:lstStyle/>
          <a:p>
            <a:fld id="{F3638947-061A-4357-9E37-CABBEA6ADA60}" type="slidenum">
              <a:rPr lang="en-US"/>
              <a:pPr/>
              <a:t>11</a:t>
            </a:fld>
            <a:endParaRPr lang="en-US"/>
          </a:p>
        </p:txBody>
      </p:sp>
      <p:sp>
        <p:nvSpPr>
          <p:cNvPr id="14337" name="Rectangle 1"/>
          <p:cNvSpPr>
            <a:spLocks/>
          </p:cNvSpPr>
          <p:nvPr/>
        </p:nvSpPr>
        <p:spPr bwMode="auto">
          <a:xfrm>
            <a:off x="457200" y="6405563"/>
            <a:ext cx="2146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1200">
                <a:solidFill>
                  <a:srgbClr val="FD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12-May-2011</a:t>
            </a:r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3124200" y="6405563"/>
            <a:ext cx="2908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1200">
                <a:solidFill>
                  <a:srgbClr val="FD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#openapprevolution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28600"/>
            <a:ext cx="25225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4025" y="231775"/>
            <a:ext cx="6972300" cy="800100"/>
          </a:xfrm>
          <a:ln/>
        </p:spPr>
        <p:txBody>
          <a:bodyPr>
            <a:normAutofit fontScale="90000"/>
          </a:bodyPr>
          <a:lstStyle/>
          <a:p>
            <a:r>
              <a:rPr lang="en-US" sz="2500"/>
              <a:t>Inter-Gadget Communication</a:t>
            </a:r>
            <a:br>
              <a:rPr lang="en-US" sz="2500"/>
            </a:br>
            <a:endParaRPr lang="en-US" sz="250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22875" y="5206175"/>
            <a:ext cx="60497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gadgets.Hub.subscribe</a:t>
            </a:r>
            <a:r>
              <a:rPr lang="en-US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("</a:t>
            </a:r>
            <a:r>
              <a:rPr lang="en-US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com.ibm.cognos.report</a:t>
            </a:r>
            <a:r>
              <a:rPr lang="en-US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", callback);</a:t>
            </a:r>
          </a:p>
        </p:txBody>
      </p:sp>
      <p:sp>
        <p:nvSpPr>
          <p:cNvPr id="14342" name="Rectangle 6"/>
          <p:cNvSpPr>
            <a:spLocks/>
          </p:cNvSpPr>
          <p:nvPr/>
        </p:nvSpPr>
        <p:spPr bwMode="auto">
          <a:xfrm>
            <a:off x="419100" y="1524000"/>
            <a:ext cx="58189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gadgets.Hub.publish</a:t>
            </a:r>
            <a:r>
              <a:rPr lang="en-US" sz="1600" b="1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("</a:t>
            </a:r>
            <a:r>
              <a:rPr lang="en-US" sz="1600" b="1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com.ibm.cognos.report</a:t>
            </a:r>
            <a:r>
              <a:rPr lang="en-US" sz="1600" b="1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", message);</a:t>
            </a:r>
          </a:p>
        </p:txBody>
      </p:sp>
      <p:sp>
        <p:nvSpPr>
          <p:cNvPr id="14343" name="AutoShape 7"/>
          <p:cNvSpPr>
            <a:spLocks/>
          </p:cNvSpPr>
          <p:nvPr/>
        </p:nvSpPr>
        <p:spPr bwMode="auto">
          <a:xfrm>
            <a:off x="3937000" y="2794000"/>
            <a:ext cx="1270000" cy="1270000"/>
          </a:xfrm>
          <a:prstGeom prst="roundRect">
            <a:avLst>
              <a:gd name="adj" fmla="val 15000"/>
            </a:avLst>
          </a:prstGeom>
          <a:noFill/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971800"/>
            <a:ext cx="500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727200"/>
            <a:ext cx="67468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716338"/>
            <a:ext cx="5842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4225" y="6454775"/>
            <a:ext cx="282575" cy="266700"/>
          </a:xfrm>
          <a:prstGeom prst="rect">
            <a:avLst/>
          </a:prstGeom>
        </p:spPr>
        <p:txBody>
          <a:bodyPr/>
          <a:lstStyle/>
          <a:p>
            <a:fld id="{559BDACC-A647-4757-B75D-68C6C5E53A23}" type="slidenum">
              <a:rPr lang="en-US"/>
              <a:pPr/>
              <a:t>12</a:t>
            </a:fld>
            <a:endParaRPr lang="en-US"/>
          </a:p>
        </p:txBody>
      </p:sp>
      <p:sp>
        <p:nvSpPr>
          <p:cNvPr id="15361" name="Rectangle 1"/>
          <p:cNvSpPr>
            <a:spLocks/>
          </p:cNvSpPr>
          <p:nvPr/>
        </p:nvSpPr>
        <p:spPr bwMode="auto">
          <a:xfrm>
            <a:off x="457200" y="6405563"/>
            <a:ext cx="2146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1200">
                <a:solidFill>
                  <a:srgbClr val="FD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12-May-2011</a:t>
            </a:r>
          </a:p>
        </p:txBody>
      </p:sp>
      <p:sp>
        <p:nvSpPr>
          <p:cNvPr id="15362" name="Rectangle 2"/>
          <p:cNvSpPr>
            <a:spLocks/>
          </p:cNvSpPr>
          <p:nvPr/>
        </p:nvSpPr>
        <p:spPr bwMode="auto">
          <a:xfrm>
            <a:off x="3124200" y="6405563"/>
            <a:ext cx="2908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1200">
                <a:solidFill>
                  <a:srgbClr val="FD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#openapprevolution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28600"/>
            <a:ext cx="25225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2900"/>
              <a:t>Layering Context - Pivot across apps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0"/>
            <a:ext cx="2619375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487613"/>
            <a:ext cx="2616200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1104900"/>
            <a:ext cx="23749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42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See Some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68" y="1176814"/>
            <a:ext cx="6372225" cy="493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4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4225" y="6454775"/>
            <a:ext cx="282575" cy="266700"/>
          </a:xfrm>
          <a:prstGeom prst="rect">
            <a:avLst/>
          </a:prstGeom>
        </p:spPr>
        <p:txBody>
          <a:bodyPr/>
          <a:lstStyle/>
          <a:p>
            <a:fld id="{9002F4F3-0E64-41CC-9484-799FAE323EEB}" type="slidenum">
              <a:rPr lang="en-US"/>
              <a:pPr/>
              <a:t>14</a:t>
            </a:fld>
            <a:endParaRPr lang="en-US"/>
          </a:p>
        </p:txBody>
      </p:sp>
      <p:sp>
        <p:nvSpPr>
          <p:cNvPr id="17409" name="Rectangle 1"/>
          <p:cNvSpPr>
            <a:spLocks/>
          </p:cNvSpPr>
          <p:nvPr/>
        </p:nvSpPr>
        <p:spPr bwMode="auto">
          <a:xfrm>
            <a:off x="457200" y="6405563"/>
            <a:ext cx="2146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1200">
                <a:solidFill>
                  <a:srgbClr val="FD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12-May-2011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3124200" y="6405563"/>
            <a:ext cx="2908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1200">
                <a:solidFill>
                  <a:srgbClr val="FD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#openapprevolution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28600"/>
            <a:ext cx="25225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/>
              <a:t>Next Steps (.next)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57275"/>
            <a:ext cx="8229600" cy="5283200"/>
          </a:xfrm>
          <a:ln/>
        </p:spPr>
        <p:txBody>
          <a:bodyPr/>
          <a:lstStyle/>
          <a:p>
            <a:r>
              <a:rPr lang="en-US" dirty="0"/>
              <a:t>Align mobile container</a:t>
            </a:r>
          </a:p>
          <a:p>
            <a:pPr marL="742950" lvl="1"/>
            <a:r>
              <a:rPr lang="en-US" dirty="0"/>
              <a:t>Common Container, Declarative Actions &amp; Selection </a:t>
            </a:r>
          </a:p>
          <a:p>
            <a:r>
              <a:rPr lang="en-US" dirty="0"/>
              <a:t>Embedded Experience</a:t>
            </a:r>
          </a:p>
          <a:p>
            <a:r>
              <a:rPr lang="en-US" dirty="0"/>
              <a:t>Views</a:t>
            </a:r>
          </a:p>
          <a:p>
            <a:pPr marL="742950" lvl="1"/>
            <a:r>
              <a:rPr lang="en-US" dirty="0"/>
              <a:t>Prototype and explore spec changes to support consistency across containers</a:t>
            </a:r>
          </a:p>
          <a:p>
            <a:r>
              <a:rPr lang="en-US" dirty="0"/>
              <a:t>IBM will be Open Sourcing All of </a:t>
            </a:r>
            <a:r>
              <a:rPr lang="en-US" dirty="0" err="1"/>
              <a:t>Roadtrip</a:t>
            </a:r>
            <a:endParaRPr lang="en-US" dirty="0"/>
          </a:p>
          <a:p>
            <a:r>
              <a:rPr lang="en-US" dirty="0"/>
              <a:t>Attend the </a:t>
            </a:r>
            <a:r>
              <a:rPr lang="en-US" dirty="0" smtClean="0"/>
              <a:t>Poster </a:t>
            </a:r>
            <a:r>
              <a:rPr lang="en-US" dirty="0"/>
              <a:t>S</a:t>
            </a:r>
            <a:r>
              <a:rPr lang="en-US" dirty="0" smtClean="0"/>
              <a:t>ession </a:t>
            </a:r>
            <a:r>
              <a:rPr lang="en-US" dirty="0"/>
              <a:t>on </a:t>
            </a:r>
            <a:r>
              <a:rPr lang="en-US" dirty="0" err="1"/>
              <a:t>Roadtrip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4225" y="6454775"/>
            <a:ext cx="282575" cy="266700"/>
          </a:xfrm>
          <a:prstGeom prst="rect">
            <a:avLst/>
          </a:prstGeom>
        </p:spPr>
        <p:txBody>
          <a:bodyPr/>
          <a:lstStyle/>
          <a:p>
            <a:fld id="{2630A993-D3F6-4CB8-B754-EE9EC3C88181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>
            <a:spLocks/>
          </p:cNvSpPr>
          <p:nvPr/>
        </p:nvSpPr>
        <p:spPr bwMode="auto">
          <a:xfrm>
            <a:off x="457200" y="6405563"/>
            <a:ext cx="2146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1200">
                <a:solidFill>
                  <a:srgbClr val="FD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12-May-2011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3124200" y="6405563"/>
            <a:ext cx="2908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1200">
                <a:solidFill>
                  <a:srgbClr val="FD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#openapprevolution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28600"/>
            <a:ext cx="25225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2868930" y="2822575"/>
            <a:ext cx="3520440" cy="755650"/>
          </a:xfrm>
          <a:ln/>
        </p:spPr>
        <p:txBody>
          <a:bodyPr>
            <a:noAutofit/>
          </a:bodyPr>
          <a:lstStyle/>
          <a:p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293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486" y="899732"/>
            <a:ext cx="47625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8690" y="3943350"/>
            <a:ext cx="17945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Mobile Phones and Devices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80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085547"/>
            <a:ext cx="7967663" cy="505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3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Wanted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multiple ways to take OpenSocial </a:t>
            </a:r>
            <a:r>
              <a:rPr lang="en-US" dirty="0" smtClean="0"/>
              <a:t>mobile, But:</a:t>
            </a:r>
          </a:p>
          <a:p>
            <a:pPr lvl="1"/>
            <a:r>
              <a:rPr lang="en-US" dirty="0"/>
              <a:t>Extensibility Across Provisioning Patterns</a:t>
            </a:r>
          </a:p>
          <a:p>
            <a:pPr lvl="1"/>
            <a:r>
              <a:rPr lang="en-US" dirty="0" smtClean="0"/>
              <a:t>Reuse of Web Programming Model on Mobile</a:t>
            </a:r>
          </a:p>
          <a:p>
            <a:pPr lvl="1"/>
            <a:r>
              <a:rPr lang="en-US" dirty="0" smtClean="0"/>
              <a:t>Reuse of Existing </a:t>
            </a:r>
            <a:r>
              <a:rPr lang="en-US" dirty="0" smtClean="0"/>
              <a:t>Assets</a:t>
            </a:r>
          </a:p>
          <a:p>
            <a:pPr lvl="1"/>
            <a:r>
              <a:rPr lang="en-US" dirty="0"/>
              <a:t>Support Sovereign Pivots and Context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smtClean="0"/>
              <a:t>Mobile Device Support Including Various Form Factors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Local Device Services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RoadTrip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performing zero-install to hybrid </a:t>
            </a:r>
            <a:r>
              <a:rPr lang="en-US" dirty="0" smtClean="0"/>
              <a:t>framework (via chassis)</a:t>
            </a:r>
            <a:endParaRPr lang="en-US" dirty="0" smtClean="0"/>
          </a:p>
          <a:p>
            <a:r>
              <a:rPr lang="en-US" dirty="0"/>
              <a:t>Seamless navigation across </a:t>
            </a:r>
            <a:r>
              <a:rPr lang="en-US" dirty="0" smtClean="0"/>
              <a:t>components</a:t>
            </a:r>
            <a:endParaRPr lang="en-US" dirty="0"/>
          </a:p>
          <a:p>
            <a:r>
              <a:rPr lang="en-US" dirty="0"/>
              <a:t>Fixed-position toolbar at the bottom</a:t>
            </a:r>
          </a:p>
          <a:p>
            <a:r>
              <a:rPr lang="en-US" dirty="0"/>
              <a:t>Scrolling </a:t>
            </a:r>
            <a:r>
              <a:rPr lang="en-US" dirty="0" smtClean="0"/>
              <a:t>support and Native “Like”</a:t>
            </a:r>
            <a:endParaRPr lang="en-US" dirty="0"/>
          </a:p>
          <a:p>
            <a:r>
              <a:rPr lang="en-US" dirty="0"/>
              <a:t>Orientation support for landscape and portrait modes</a:t>
            </a:r>
          </a:p>
          <a:p>
            <a:r>
              <a:rPr lang="en-US" dirty="0"/>
              <a:t>View adaptation for </a:t>
            </a:r>
            <a:r>
              <a:rPr lang="en-US" dirty="0" smtClean="0"/>
              <a:t>tablet form factor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On </a:t>
            </a:r>
            <a:r>
              <a:rPr lang="en-US" dirty="0" err="1" smtClean="0"/>
              <a:t>Roadtrip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008"/>
            <a:ext cx="3829050" cy="48391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Next </a:t>
            </a:r>
            <a:r>
              <a:rPr lang="en-US" dirty="0"/>
              <a:t>generation user experience and navigation model</a:t>
            </a:r>
          </a:p>
          <a:p>
            <a:r>
              <a:rPr lang="en-US" dirty="0" smtClean="0"/>
              <a:t>Lazy </a:t>
            </a:r>
            <a:r>
              <a:rPr lang="en-US" dirty="0"/>
              <a:t>loading of components to optimize initial download size</a:t>
            </a:r>
          </a:p>
          <a:p>
            <a:r>
              <a:rPr lang="en-US" dirty="0"/>
              <a:t>File compaction/</a:t>
            </a:r>
            <a:r>
              <a:rPr lang="en-US" dirty="0" err="1"/>
              <a:t>minification</a:t>
            </a:r>
            <a:r>
              <a:rPr lang="en-US" dirty="0"/>
              <a:t> to reduce total download size</a:t>
            </a:r>
          </a:p>
          <a:p>
            <a:r>
              <a:rPr lang="en-US" dirty="0"/>
              <a:t>Image </a:t>
            </a:r>
            <a:r>
              <a:rPr lang="en-US" dirty="0" err="1"/>
              <a:t>spriting</a:t>
            </a:r>
            <a:r>
              <a:rPr lang="en-US" dirty="0"/>
              <a:t> to reduce network latency and number of HTTP </a:t>
            </a:r>
            <a:r>
              <a:rPr lang="en-US" dirty="0" smtClean="0"/>
              <a:t>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84370" y="1287008"/>
            <a:ext cx="3836670" cy="4839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Resource sharing to eliminate duplication of shared resources across individual gadgets</a:t>
            </a:r>
          </a:p>
          <a:p>
            <a:r>
              <a:rPr lang="en-US" dirty="0" smtClean="0"/>
              <a:t>Native application integration</a:t>
            </a:r>
          </a:p>
          <a:p>
            <a:r>
              <a:rPr lang="en-US" dirty="0" smtClean="0"/>
              <a:t>Contextual linking with native applications</a:t>
            </a:r>
          </a:p>
          <a:p>
            <a:r>
              <a:rPr lang="en-US" dirty="0" smtClean="0"/>
              <a:t>Ability to save web application state when exiting to native application</a:t>
            </a:r>
          </a:p>
          <a:p>
            <a:r>
              <a:rPr lang="en-US" dirty="0" smtClean="0"/>
              <a:t>Macro component model to contextually bind existing components</a:t>
            </a:r>
          </a:p>
          <a:p>
            <a:r>
              <a:rPr lang="en-US" dirty="0" smtClean="0"/>
              <a:t>Device-peripheral integration</a:t>
            </a:r>
          </a:p>
          <a:p>
            <a:r>
              <a:rPr lang="en-US" dirty="0" smtClean="0"/>
              <a:t>Ability through to access device camera, PIM, GPS, etc. through bridged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iPhone</a:t>
            </a:r>
          </a:p>
          <a:p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 smtClean="0"/>
              <a:t>RIM Blackberry OS6</a:t>
            </a:r>
          </a:p>
          <a:p>
            <a:r>
              <a:rPr lang="en-US" dirty="0" smtClean="0"/>
              <a:t>Blackberry Playbook</a:t>
            </a:r>
          </a:p>
          <a:p>
            <a:r>
              <a:rPr lang="en-US" dirty="0" smtClean="0"/>
              <a:t>Android Tablets</a:t>
            </a:r>
          </a:p>
          <a:p>
            <a:r>
              <a:rPr lang="en-US" dirty="0" smtClean="0"/>
              <a:t>Android Phones</a:t>
            </a:r>
          </a:p>
          <a:p>
            <a:r>
              <a:rPr lang="en-US" dirty="0" smtClean="0"/>
              <a:t>Windows 7 Phones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299" y="2056864"/>
            <a:ext cx="28098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36" y="1992545"/>
            <a:ext cx="2266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36" y="2056864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36" y="2056864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23" y="2000381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58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Fast?</a:t>
            </a:r>
            <a:endParaRPr lang="en-US" dirty="0"/>
          </a:p>
        </p:txBody>
      </p:sp>
      <p:pic>
        <p:nvPicPr>
          <p:cNvPr id="7" name="GMAIL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760" y="1392238"/>
            <a:ext cx="8321040" cy="46291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12-May-2011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#openapprevolution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4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4225" y="6454775"/>
            <a:ext cx="282575" cy="266700"/>
          </a:xfrm>
          <a:prstGeom prst="rect">
            <a:avLst/>
          </a:prstGeom>
        </p:spPr>
        <p:txBody>
          <a:bodyPr/>
          <a:lstStyle/>
          <a:p>
            <a:fld id="{37DBB46E-BFD4-48E9-A11C-AA529EC45FD7}" type="slidenum">
              <a:rPr lang="en-US"/>
              <a:pPr/>
              <a:t>9</a:t>
            </a:fld>
            <a:endParaRPr lang="en-US"/>
          </a:p>
        </p:txBody>
      </p:sp>
      <p:sp>
        <p:nvSpPr>
          <p:cNvPr id="12289" name="Rectangle 1"/>
          <p:cNvSpPr>
            <a:spLocks/>
          </p:cNvSpPr>
          <p:nvPr/>
        </p:nvSpPr>
        <p:spPr bwMode="auto">
          <a:xfrm>
            <a:off x="457200" y="6405563"/>
            <a:ext cx="2146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1200">
                <a:solidFill>
                  <a:srgbClr val="FD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12-May-2011</a:t>
            </a:r>
          </a:p>
        </p:txBody>
      </p:sp>
      <p:sp>
        <p:nvSpPr>
          <p:cNvPr id="12290" name="Rectangle 2"/>
          <p:cNvSpPr>
            <a:spLocks/>
          </p:cNvSpPr>
          <p:nvPr/>
        </p:nvSpPr>
        <p:spPr bwMode="auto">
          <a:xfrm>
            <a:off x="3124200" y="6405563"/>
            <a:ext cx="2908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1200">
                <a:solidFill>
                  <a:srgbClr val="FDC000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#openapprevolution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28600"/>
            <a:ext cx="25225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900"/>
              <a:t>High-level Architecture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" y="914400"/>
            <a:ext cx="69342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4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739</TotalTime>
  <Words>480</Words>
  <Application>Microsoft Office PowerPoint</Application>
  <PresentationFormat>On-screen Show (4:3)</PresentationFormat>
  <Paragraphs>107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 Black </vt:lpstr>
      <vt:lpstr>Open Applications Go Mobile</vt:lpstr>
      <vt:lpstr>PowerPoint Presentation</vt:lpstr>
      <vt:lpstr>PowerPoint Presentation</vt:lpstr>
      <vt:lpstr>What We Wanted</vt:lpstr>
      <vt:lpstr>RoadTrip</vt:lpstr>
      <vt:lpstr>More On Roadtrip</vt:lpstr>
      <vt:lpstr>Devices</vt:lpstr>
      <vt:lpstr>Fast?</vt:lpstr>
      <vt:lpstr>High-level Architecture</vt:lpstr>
      <vt:lpstr>The Chassis</vt:lpstr>
      <vt:lpstr>Inter-Gadget Communication </vt:lpstr>
      <vt:lpstr>Layering Context - Pivot across apps</vt:lpstr>
      <vt:lpstr>Let’s See Some Examples</vt:lpstr>
      <vt:lpstr>Next Steps (.next)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Weitzel</dc:creator>
  <cp:lastModifiedBy>jgary</cp:lastModifiedBy>
  <cp:revision>82</cp:revision>
  <dcterms:created xsi:type="dcterms:W3CDTF">2011-05-10T22:22:04Z</dcterms:created>
  <dcterms:modified xsi:type="dcterms:W3CDTF">2011-05-12T20:50:53Z</dcterms:modified>
</cp:coreProperties>
</file>