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Default Extension="jpeg" ContentType="image/jpeg"/>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notesSlides/notesSlide11.xml" ContentType="application/vnd.openxmlformats-officedocument.presentationml.notesSlide+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notesSlides/notesSlide14.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slides/slide4.xml" ContentType="application/vnd.openxmlformats-officedocument.presentationml.slide+xml"/>
  <Override PartName="/ppt/notesSlides/notesSlide12.xml" ContentType="application/vnd.openxmlformats-officedocument.presentationml.notes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handoutMasterIdLst>
    <p:handoutMasterId r:id="rId18"/>
  </p:handoutMasterIdLst>
  <p:sldIdLst>
    <p:sldId id="256" r:id="rId2"/>
    <p:sldId id="262" r:id="rId3"/>
    <p:sldId id="257" r:id="rId4"/>
    <p:sldId id="272" r:id="rId5"/>
    <p:sldId id="263" r:id="rId6"/>
    <p:sldId id="274" r:id="rId7"/>
    <p:sldId id="273" r:id="rId8"/>
    <p:sldId id="266" r:id="rId9"/>
    <p:sldId id="275" r:id="rId10"/>
    <p:sldId id="267" r:id="rId11"/>
    <p:sldId id="268" r:id="rId12"/>
    <p:sldId id="276" r:id="rId13"/>
    <p:sldId id="270" r:id="rId14"/>
    <p:sldId id="271" r:id="rId15"/>
    <p:sldId id="261"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DC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32252" autoAdjust="0"/>
    <p:restoredTop sz="85559" autoAdjust="0"/>
  </p:normalViewPr>
  <p:slideViewPr>
    <p:cSldViewPr snapToGrid="0" snapToObjects="1">
      <p:cViewPr varScale="1">
        <p:scale>
          <a:sx n="84" d="100"/>
          <a:sy n="84" d="100"/>
        </p:scale>
        <p:origin x="-2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7C1DEEF-1B9D-49EA-94C7-4D447E625CBB}" type="datetimeFigureOut">
              <a:rPr lang="en-US"/>
              <a:pPr>
                <a:defRPr/>
              </a:pPr>
              <a:t>5/12/11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0D6EBB4-D70A-4C88-B5DD-7989E6BFF89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AAC4618-B17C-413D-A5CF-C6ACBE72145D}" type="datetimeFigureOut">
              <a:rPr lang="en-US"/>
              <a:pPr>
                <a:defRPr/>
              </a:pPr>
              <a:t>5/12/11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D370A2D-B55F-4C47-966C-03396F3B6A1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2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2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2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Placeholder 2"/>
          <p:cNvSpPr>
            <a:spLocks noGrp="1" noRot="1" noChangeAspect="1"/>
          </p:cNvSpPr>
          <p:nvPr>
            <p:ph type="sldImg"/>
          </p:nvPr>
        </p:nvSpPr>
        <p:spPr bwMode="auto">
          <a:noFill/>
          <a:ln>
            <a:solidFill>
              <a:srgbClr val="000000"/>
            </a:solidFill>
            <a:miter lim="800000"/>
            <a:headEnd/>
            <a:tailEnd/>
          </a:ln>
        </p:spPr>
      </p:sp>
      <p:sp>
        <p:nvSpPr>
          <p:cNvPr id="337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Placeholder 2"/>
          <p:cNvSpPr>
            <a:spLocks noGrp="1" noRot="1" noChangeAspect="1"/>
          </p:cNvSpPr>
          <p:nvPr>
            <p:ph type="sldImg"/>
          </p:nvPr>
        </p:nvSpPr>
        <p:spPr bwMode="auto">
          <a:noFill/>
          <a:ln>
            <a:solidFill>
              <a:srgbClr val="000000"/>
            </a:solidFill>
            <a:miter lim="800000"/>
            <a:headEnd/>
            <a:tailEnd/>
          </a:ln>
        </p:spPr>
      </p:sp>
      <p:sp>
        <p:nvSpPr>
          <p:cNvPr id="430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Placeholder 2"/>
          <p:cNvSpPr>
            <a:spLocks noGrp="1" noRot="1" noChangeAspect="1"/>
          </p:cNvSpPr>
          <p:nvPr>
            <p:ph type="sldImg"/>
          </p:nvPr>
        </p:nvSpPr>
        <p:spPr bwMode="auto">
          <a:noFill/>
          <a:ln>
            <a:solidFill>
              <a:srgbClr val="000000"/>
            </a:solidFill>
            <a:miter lim="800000"/>
            <a:headEnd/>
            <a:tailEnd/>
          </a:ln>
        </p:spPr>
      </p:sp>
      <p:sp>
        <p:nvSpPr>
          <p:cNvPr id="440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Placeholder 2"/>
          <p:cNvSpPr>
            <a:spLocks noGrp="1" noRot="1" noChangeAspect="1"/>
          </p:cNvSpPr>
          <p:nvPr>
            <p:ph type="sldImg"/>
          </p:nvPr>
        </p:nvSpPr>
        <p:spPr bwMode="auto">
          <a:noFill/>
          <a:ln>
            <a:solidFill>
              <a:srgbClr val="000000"/>
            </a:solidFill>
            <a:miter lim="800000"/>
            <a:headEnd/>
            <a:tailEnd/>
          </a:ln>
        </p:spPr>
      </p:sp>
      <p:sp>
        <p:nvSpPr>
          <p:cNvPr id="450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Placeholder 2"/>
          <p:cNvSpPr>
            <a:spLocks noGrp="1" noRot="1" noChangeAspect="1"/>
          </p:cNvSpPr>
          <p:nvPr>
            <p:ph type="sldImg"/>
          </p:nvPr>
        </p:nvSpPr>
        <p:spPr bwMode="auto">
          <a:noFill/>
          <a:ln>
            <a:solidFill>
              <a:srgbClr val="000000"/>
            </a:solidFill>
            <a:miter lim="800000"/>
            <a:headEnd/>
            <a:tailEnd/>
          </a:ln>
        </p:spPr>
      </p:sp>
      <p:sp>
        <p:nvSpPr>
          <p:cNvPr id="460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Placeholder 2"/>
          <p:cNvSpPr>
            <a:spLocks noGrp="1" noRot="1" noChangeAspect="1"/>
          </p:cNvSpPr>
          <p:nvPr>
            <p:ph type="sldImg"/>
          </p:nvPr>
        </p:nvSpPr>
        <p:spPr bwMode="auto">
          <a:noFill/>
          <a:ln>
            <a:solidFill>
              <a:srgbClr val="000000"/>
            </a:solidFill>
            <a:miter lim="800000"/>
            <a:headEnd/>
            <a:tailEnd/>
          </a:ln>
        </p:spPr>
      </p:sp>
      <p:sp>
        <p:nvSpPr>
          <p:cNvPr id="471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Placeholder 2"/>
          <p:cNvSpPr>
            <a:spLocks noGrp="1" noRot="1" noChangeAspect="1"/>
          </p:cNvSpPr>
          <p:nvPr>
            <p:ph type="sldImg"/>
          </p:nvPr>
        </p:nvSpPr>
        <p:spPr bwMode="auto">
          <a:noFill/>
          <a:ln>
            <a:solidFill>
              <a:srgbClr val="000000"/>
            </a:solidFill>
            <a:miter lim="800000"/>
            <a:headEnd/>
            <a:tailEnd/>
          </a:ln>
        </p:spPr>
      </p:sp>
      <p:sp>
        <p:nvSpPr>
          <p:cNvPr id="4813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Placeholder 2"/>
          <p:cNvSpPr>
            <a:spLocks noGrp="1" noRot="1" noChangeAspect="1"/>
          </p:cNvSpPr>
          <p:nvPr>
            <p:ph type="sldImg"/>
          </p:nvPr>
        </p:nvSpPr>
        <p:spPr bwMode="auto">
          <a:noFill/>
          <a:ln>
            <a:solidFill>
              <a:srgbClr val="000000"/>
            </a:solidFill>
            <a:miter lim="800000"/>
            <a:headEnd/>
            <a:tailEnd/>
          </a:ln>
        </p:spPr>
      </p:sp>
      <p:sp>
        <p:nvSpPr>
          <p:cNvPr id="348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Placeholder 2"/>
          <p:cNvSpPr>
            <a:spLocks noGrp="1" noRot="1" noChangeAspect="1"/>
          </p:cNvSpPr>
          <p:nvPr>
            <p:ph type="sldImg"/>
          </p:nvPr>
        </p:nvSpPr>
        <p:spPr bwMode="auto">
          <a:noFill/>
          <a:ln>
            <a:solidFill>
              <a:srgbClr val="000000"/>
            </a:solidFill>
            <a:miter lim="800000"/>
            <a:headEnd/>
            <a:tailEnd/>
          </a:ln>
        </p:spPr>
      </p:sp>
      <p:sp>
        <p:nvSpPr>
          <p:cNvPr id="3584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Placeholder 2"/>
          <p:cNvSpPr>
            <a:spLocks noGrp="1" noRot="1" noChangeAspect="1"/>
          </p:cNvSpPr>
          <p:nvPr>
            <p:ph type="sldImg"/>
          </p:nvPr>
        </p:nvSpPr>
        <p:spPr bwMode="auto">
          <a:noFill/>
          <a:ln>
            <a:solidFill>
              <a:srgbClr val="000000"/>
            </a:solidFill>
            <a:miter lim="800000"/>
            <a:headEnd/>
            <a:tailEnd/>
          </a:ln>
        </p:spPr>
      </p:sp>
      <p:sp>
        <p:nvSpPr>
          <p:cNvPr id="368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Placeholder 2"/>
          <p:cNvSpPr>
            <a:spLocks noGrp="1" noRot="1" noChangeAspect="1"/>
          </p:cNvSpPr>
          <p:nvPr>
            <p:ph type="sldImg"/>
          </p:nvPr>
        </p:nvSpPr>
        <p:spPr bwMode="auto">
          <a:noFill/>
          <a:ln>
            <a:solidFill>
              <a:srgbClr val="000000"/>
            </a:solidFill>
            <a:miter lim="800000"/>
            <a:headEnd/>
            <a:tailEnd/>
          </a:ln>
        </p:spPr>
      </p:sp>
      <p:sp>
        <p:nvSpPr>
          <p:cNvPr id="378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Placeholder 2"/>
          <p:cNvSpPr>
            <a:spLocks noGrp="1" noRot="1" noChangeAspect="1"/>
          </p:cNvSpPr>
          <p:nvPr>
            <p:ph type="sldImg"/>
          </p:nvPr>
        </p:nvSpPr>
        <p:spPr bwMode="auto">
          <a:noFill/>
          <a:ln>
            <a:solidFill>
              <a:srgbClr val="000000"/>
            </a:solidFill>
            <a:miter lim="800000"/>
            <a:headEnd/>
            <a:tailEnd/>
          </a:ln>
        </p:spPr>
      </p:sp>
      <p:sp>
        <p:nvSpPr>
          <p:cNvPr id="389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Placeholder 2"/>
          <p:cNvSpPr>
            <a:spLocks noGrp="1" noRot="1" noChangeAspect="1"/>
          </p:cNvSpPr>
          <p:nvPr>
            <p:ph type="sldImg"/>
          </p:nvPr>
        </p:nvSpPr>
        <p:spPr bwMode="auto">
          <a:noFill/>
          <a:ln>
            <a:solidFill>
              <a:srgbClr val="000000"/>
            </a:solidFill>
            <a:miter lim="800000"/>
            <a:headEnd/>
            <a:tailEnd/>
          </a:ln>
        </p:spPr>
      </p:sp>
      <p:sp>
        <p:nvSpPr>
          <p:cNvPr id="399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Placeholder 2"/>
          <p:cNvSpPr>
            <a:spLocks noGrp="1" noRot="1" noChangeAspect="1"/>
          </p:cNvSpPr>
          <p:nvPr>
            <p:ph type="sldImg"/>
          </p:nvPr>
        </p:nvSpPr>
        <p:spPr bwMode="auto">
          <a:noFill/>
          <a:ln>
            <a:solidFill>
              <a:srgbClr val="000000"/>
            </a:solidFill>
            <a:miter lim="800000"/>
            <a:headEnd/>
            <a:tailEnd/>
          </a:ln>
        </p:spPr>
      </p:sp>
      <p:sp>
        <p:nvSpPr>
          <p:cNvPr id="409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Placeholder 2"/>
          <p:cNvSpPr>
            <a:spLocks noGrp="1" noRot="1" noChangeAspect="1"/>
          </p:cNvSpPr>
          <p:nvPr>
            <p:ph type="sldImg"/>
          </p:nvPr>
        </p:nvSpPr>
        <p:spPr bwMode="auto">
          <a:noFill/>
          <a:ln>
            <a:solidFill>
              <a:srgbClr val="000000"/>
            </a:solidFill>
            <a:miter lim="800000"/>
            <a:headEnd/>
            <a:tailEnd/>
          </a:ln>
        </p:spPr>
      </p:sp>
      <p:sp>
        <p:nvSpPr>
          <p:cNvPr id="419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6" descr="OpenSocial_fulldesign.png"/>
          <p:cNvPicPr>
            <a:picLocks noChangeAspect="1"/>
          </p:cNvPicPr>
          <p:nvPr userDrawn="1"/>
        </p:nvPicPr>
        <p:blipFill>
          <a:blip r:embed="rId2"/>
          <a:srcRect/>
          <a:stretch>
            <a:fillRect/>
          </a:stretch>
        </p:blipFill>
        <p:spPr bwMode="auto">
          <a:xfrm>
            <a:off x="2792413" y="-192088"/>
            <a:ext cx="4300537" cy="4554538"/>
          </a:xfrm>
          <a:prstGeom prst="rect">
            <a:avLst/>
          </a:prstGeom>
          <a:noFill/>
          <a:ln w="9525">
            <a:noFill/>
            <a:miter lim="800000"/>
            <a:headEnd/>
            <a:tailEnd/>
          </a:ln>
        </p:spPr>
      </p:pic>
      <p:sp>
        <p:nvSpPr>
          <p:cNvPr id="2" name="Title 1"/>
          <p:cNvSpPr>
            <a:spLocks noGrp="1"/>
          </p:cNvSpPr>
          <p:nvPr>
            <p:ph type="ctrTitle"/>
          </p:nvPr>
        </p:nvSpPr>
        <p:spPr>
          <a:xfrm>
            <a:off x="685800" y="3461309"/>
            <a:ext cx="7772400" cy="1139323"/>
          </a:xfrm>
        </p:spPr>
        <p:txBody>
          <a:bodyPr/>
          <a:lstStyle>
            <a:lvl1pPr>
              <a:defRPr>
                <a:solidFill>
                  <a:srgbClr val="FDC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43584"/>
            <a:ext cx="6400800" cy="143578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rgbClr val="FDC000"/>
                </a:solidFill>
              </a:defRPr>
            </a:lvl1pPr>
          </a:lstStyle>
          <a:p>
            <a:pPr>
              <a:defRPr/>
            </a:pPr>
            <a:r>
              <a:rPr lang="en-US"/>
              <a:t>12-May-2011</a:t>
            </a:r>
            <a:endParaRPr lang="en-US" dirty="0"/>
          </a:p>
        </p:txBody>
      </p:sp>
      <p:sp>
        <p:nvSpPr>
          <p:cNvPr id="6" name="Slide Number Placeholder 5"/>
          <p:cNvSpPr>
            <a:spLocks noGrp="1"/>
          </p:cNvSpPr>
          <p:nvPr>
            <p:ph type="sldNum" sz="quarter" idx="11"/>
          </p:nvPr>
        </p:nvSpPr>
        <p:spPr/>
        <p:txBody>
          <a:bodyPr/>
          <a:lstStyle>
            <a:lvl1pPr>
              <a:defRPr>
                <a:solidFill>
                  <a:srgbClr val="FDC000"/>
                </a:solidFill>
              </a:defRPr>
            </a:lvl1pPr>
          </a:lstStyle>
          <a:p>
            <a:pPr>
              <a:defRPr/>
            </a:pPr>
            <a:fld id="{A65FF97F-7EB3-4556-BE4B-D7FE784C2397}" type="slidenum">
              <a:rPr lang="en-US"/>
              <a:pPr>
                <a:defRPr/>
              </a:pPr>
              <a:t>‹#›</a:t>
            </a:fld>
            <a:endParaRPr lang="en-US"/>
          </a:p>
        </p:txBody>
      </p:sp>
      <p:sp>
        <p:nvSpPr>
          <p:cNvPr id="7" name="Footer Placeholder 4"/>
          <p:cNvSpPr>
            <a:spLocks noGrp="1"/>
          </p:cNvSpPr>
          <p:nvPr>
            <p:ph type="ftr" sz="quarter" idx="12"/>
          </p:nvPr>
        </p:nvSpPr>
        <p:spPr/>
        <p:txBody>
          <a:bodyPr/>
          <a:lstStyle>
            <a:lvl1pPr algn="ctr">
              <a:defRPr sz="1200">
                <a:solidFill>
                  <a:srgbClr val="FDC000"/>
                </a:solidFill>
              </a:defRPr>
            </a:lvl1pPr>
          </a:lstStyle>
          <a:p>
            <a:pPr>
              <a:defRPr/>
            </a:pPr>
            <a:r>
              <a:rPr lang="en-US"/>
              <a:t>#openapprevolution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OpenSocial_type.png"/>
          <p:cNvPicPr>
            <a:picLocks noChangeAspect="1"/>
          </p:cNvPicPr>
          <p:nvPr userDrawn="1"/>
        </p:nvPicPr>
        <p:blipFill>
          <a:blip r:embed="rId2"/>
          <a:srcRect/>
          <a:stretch>
            <a:fillRect/>
          </a:stretch>
        </p:blipFill>
        <p:spPr bwMode="auto">
          <a:xfrm>
            <a:off x="7426325" y="230188"/>
            <a:ext cx="2520950" cy="1446212"/>
          </a:xfrm>
          <a:prstGeom prst="rect">
            <a:avLst/>
          </a:prstGeom>
          <a:noFill/>
          <a:ln w="9525">
            <a:noFill/>
            <a:miter lim="800000"/>
            <a:headEnd/>
            <a:tailEnd/>
          </a:ln>
        </p:spPr>
      </p:pic>
      <p:sp>
        <p:nvSpPr>
          <p:cNvPr id="2" name="Title 1"/>
          <p:cNvSpPr>
            <a:spLocks noGrp="1"/>
          </p:cNvSpPr>
          <p:nvPr>
            <p:ph type="title"/>
          </p:nvPr>
        </p:nvSpPr>
        <p:spPr>
          <a:xfrm>
            <a:off x="457200" y="232023"/>
            <a:ext cx="6968473" cy="756672"/>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8FC2A24D-B2DE-438C-83FA-33FB51FB6DAD}" type="slidenum">
              <a:rPr lang="en-US"/>
              <a:pPr>
                <a:defRPr/>
              </a:pPr>
              <a:t>‹#›</a:t>
            </a:fld>
            <a:endParaRPr lang="en-US"/>
          </a:p>
        </p:txBody>
      </p:sp>
      <p:sp>
        <p:nvSpPr>
          <p:cNvPr id="6" name="Date Placeholder 3"/>
          <p:cNvSpPr>
            <a:spLocks noGrp="1"/>
          </p:cNvSpPr>
          <p:nvPr>
            <p:ph type="dt" sz="half" idx="11"/>
          </p:nvPr>
        </p:nvSpPr>
        <p:spPr/>
        <p:txBody>
          <a:bodyPr/>
          <a:lstStyle>
            <a:lvl1pPr algn="l">
              <a:defRPr sz="1200">
                <a:solidFill>
                  <a:srgbClr val="FDC000"/>
                </a:solidFill>
              </a:defRPr>
            </a:lvl1pPr>
          </a:lstStyle>
          <a:p>
            <a:pPr>
              <a:defRPr/>
            </a:pPr>
            <a:r>
              <a:rPr lang="en-US"/>
              <a:t>12-May-2011</a:t>
            </a:r>
            <a:endParaRPr lang="en-US" dirty="0"/>
          </a:p>
        </p:txBody>
      </p:sp>
      <p:sp>
        <p:nvSpPr>
          <p:cNvPr id="7" name="Footer Placeholder 4"/>
          <p:cNvSpPr>
            <a:spLocks noGrp="1"/>
          </p:cNvSpPr>
          <p:nvPr>
            <p:ph type="ftr" sz="quarter" idx="12"/>
          </p:nvPr>
        </p:nvSpPr>
        <p:spPr/>
        <p:txBody>
          <a:bodyPr/>
          <a:lstStyle>
            <a:lvl1pPr algn="ctr">
              <a:defRPr sz="1200">
                <a:solidFill>
                  <a:srgbClr val="FDC000"/>
                </a:solidFill>
              </a:defRPr>
            </a:lvl1pPr>
          </a:lstStyle>
          <a:p>
            <a:pPr>
              <a:defRPr/>
            </a:pPr>
            <a:r>
              <a:rPr lang="en-US"/>
              <a:t>#openapprevolution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6" descr="OpenSocial_type.png"/>
          <p:cNvPicPr>
            <a:picLocks noChangeAspect="1"/>
          </p:cNvPicPr>
          <p:nvPr userDrawn="1"/>
        </p:nvPicPr>
        <p:blipFill>
          <a:blip r:embed="rId2"/>
          <a:srcRect/>
          <a:stretch>
            <a:fillRect/>
          </a:stretch>
        </p:blipFill>
        <p:spPr bwMode="auto">
          <a:xfrm>
            <a:off x="7426325" y="230188"/>
            <a:ext cx="2520950" cy="1446212"/>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pPr>
              <a:defRPr/>
            </a:pPr>
            <a:fld id="{55F7B025-2129-4B72-B4EA-E6D9BAAADAA7}" type="slidenum">
              <a:rPr lang="en-US"/>
              <a:pPr>
                <a:defRPr/>
              </a:pPr>
              <a:t>‹#›</a:t>
            </a:fld>
            <a:endParaRPr lang="en-US"/>
          </a:p>
        </p:txBody>
      </p:sp>
      <p:sp>
        <p:nvSpPr>
          <p:cNvPr id="5" name="Date Placeholder 3"/>
          <p:cNvSpPr>
            <a:spLocks noGrp="1"/>
          </p:cNvSpPr>
          <p:nvPr>
            <p:ph type="dt" sz="half" idx="11"/>
          </p:nvPr>
        </p:nvSpPr>
        <p:spPr/>
        <p:txBody>
          <a:bodyPr/>
          <a:lstStyle>
            <a:lvl1pPr algn="l">
              <a:defRPr sz="1200">
                <a:solidFill>
                  <a:srgbClr val="FDC000"/>
                </a:solidFill>
              </a:defRPr>
            </a:lvl1pPr>
          </a:lstStyle>
          <a:p>
            <a:pPr>
              <a:defRPr/>
            </a:pPr>
            <a:r>
              <a:rPr lang="en-US"/>
              <a:t>12-May-2011</a:t>
            </a:r>
            <a:endParaRPr lang="en-US" dirty="0"/>
          </a:p>
        </p:txBody>
      </p:sp>
      <p:sp>
        <p:nvSpPr>
          <p:cNvPr id="6" name="Footer Placeholder 4"/>
          <p:cNvSpPr>
            <a:spLocks noGrp="1"/>
          </p:cNvSpPr>
          <p:nvPr>
            <p:ph type="ftr" sz="quarter" idx="12"/>
          </p:nvPr>
        </p:nvSpPr>
        <p:spPr/>
        <p:txBody>
          <a:bodyPr/>
          <a:lstStyle>
            <a:lvl1pPr algn="ctr">
              <a:defRPr sz="1200">
                <a:solidFill>
                  <a:srgbClr val="FDC000"/>
                </a:solidFill>
              </a:defRPr>
            </a:lvl1pPr>
          </a:lstStyle>
          <a:p>
            <a:pPr>
              <a:defRPr/>
            </a:pPr>
            <a:r>
              <a:rPr lang="en-US"/>
              <a:t>#openapprevolution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6" descr="OpenSocial_type.png"/>
          <p:cNvPicPr>
            <a:picLocks noChangeAspect="1"/>
          </p:cNvPicPr>
          <p:nvPr userDrawn="1"/>
        </p:nvPicPr>
        <p:blipFill>
          <a:blip r:embed="rId2"/>
          <a:srcRect/>
          <a:stretch>
            <a:fillRect/>
          </a:stretch>
        </p:blipFill>
        <p:spPr bwMode="auto">
          <a:xfrm>
            <a:off x="7426325" y="230188"/>
            <a:ext cx="2520950" cy="1446212"/>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CF32DFAF-5318-4DB0-A517-59C0A8C17CE8}" type="slidenum">
              <a:rPr lang="en-US"/>
              <a:pPr>
                <a:defRPr/>
              </a:pPr>
              <a:t>‹#›</a:t>
            </a:fld>
            <a:endParaRPr lang="en-US"/>
          </a:p>
        </p:txBody>
      </p:sp>
      <p:sp>
        <p:nvSpPr>
          <p:cNvPr id="4" name="Date Placeholder 3"/>
          <p:cNvSpPr>
            <a:spLocks noGrp="1"/>
          </p:cNvSpPr>
          <p:nvPr>
            <p:ph type="dt" sz="half" idx="11"/>
          </p:nvPr>
        </p:nvSpPr>
        <p:spPr/>
        <p:txBody>
          <a:bodyPr/>
          <a:lstStyle>
            <a:lvl1pPr algn="l">
              <a:defRPr sz="1200">
                <a:solidFill>
                  <a:srgbClr val="FDC000"/>
                </a:solidFill>
              </a:defRPr>
            </a:lvl1pPr>
          </a:lstStyle>
          <a:p>
            <a:pPr>
              <a:defRPr/>
            </a:pPr>
            <a:r>
              <a:rPr lang="en-US"/>
              <a:t>12-May-2011</a:t>
            </a:r>
            <a:endParaRPr lang="en-US" dirty="0"/>
          </a:p>
        </p:txBody>
      </p:sp>
      <p:sp>
        <p:nvSpPr>
          <p:cNvPr id="5" name="Footer Placeholder 4"/>
          <p:cNvSpPr>
            <a:spLocks noGrp="1"/>
          </p:cNvSpPr>
          <p:nvPr>
            <p:ph type="ftr" sz="quarter" idx="12"/>
          </p:nvPr>
        </p:nvSpPr>
        <p:spPr/>
        <p:txBody>
          <a:bodyPr/>
          <a:lstStyle>
            <a:lvl1pPr algn="ctr">
              <a:defRPr sz="1200">
                <a:solidFill>
                  <a:srgbClr val="FDC000"/>
                </a:solidFill>
              </a:defRPr>
            </a:lvl1pPr>
          </a:lstStyle>
          <a:p>
            <a:pPr>
              <a:defRPr/>
            </a:pPr>
            <a:r>
              <a:rPr lang="en-US"/>
              <a:t>#openapprevolution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31775"/>
            <a:ext cx="8229600" cy="757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87463"/>
            <a:ext cx="82296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FDC000"/>
                </a:solidFill>
                <a:latin typeface="+mn-lt"/>
                <a:ea typeface="+mn-ea"/>
                <a:cs typeface="+mn-cs"/>
              </a:defRPr>
            </a:lvl1pPr>
          </a:lstStyle>
          <a:p>
            <a:pPr>
              <a:defRPr/>
            </a:pPr>
            <a:r>
              <a:rPr lang="en-US"/>
              <a:t>12-May-2011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DC000"/>
                </a:solidFill>
                <a:latin typeface="+mn-lt"/>
                <a:ea typeface="+mn-ea"/>
                <a:cs typeface="+mn-cs"/>
              </a:defRPr>
            </a:lvl1pPr>
          </a:lstStyle>
          <a:p>
            <a:pPr>
              <a:defRPr/>
            </a:pPr>
            <a:r>
              <a:rPr lang="en-US"/>
              <a:t>#openapprevolution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DC000"/>
                </a:solidFill>
                <a:latin typeface="+mn-lt"/>
                <a:ea typeface="+mn-ea"/>
                <a:cs typeface="+mn-cs"/>
              </a:defRPr>
            </a:lvl1pPr>
          </a:lstStyle>
          <a:p>
            <a:pPr>
              <a:defRPr/>
            </a:pPr>
            <a:fld id="{2DC54EEB-653E-4BC4-B924-34B6A4EE7FD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p:txStyles>
    <p:titleStyle>
      <a:lvl1pPr algn="l" rtl="0" eaLnBrk="0" fontAlgn="base" hangingPunct="0">
        <a:spcBef>
          <a:spcPct val="0"/>
        </a:spcBef>
        <a:spcAft>
          <a:spcPct val="0"/>
        </a:spcAft>
        <a:defRPr sz="4400" kern="1200">
          <a:solidFill>
            <a:srgbClr val="FDC000"/>
          </a:solidFill>
          <a:latin typeface="+mj-lt"/>
          <a:ea typeface="ＭＳ Ｐゴシック" pitchFamily="127" charset="-128"/>
          <a:cs typeface="ＭＳ Ｐゴシック" pitchFamily="127" charset="-128"/>
        </a:defRPr>
      </a:lvl1pPr>
      <a:lvl2pPr algn="l" rtl="0" eaLnBrk="0" fontAlgn="base" hangingPunct="0">
        <a:spcBef>
          <a:spcPct val="0"/>
        </a:spcBef>
        <a:spcAft>
          <a:spcPct val="0"/>
        </a:spcAft>
        <a:defRPr sz="4400">
          <a:solidFill>
            <a:srgbClr val="FDC000"/>
          </a:solidFill>
          <a:latin typeface="Calibri" pitchFamily="127" charset="0"/>
          <a:ea typeface="ＭＳ Ｐゴシック" pitchFamily="127" charset="-128"/>
          <a:cs typeface="ＭＳ Ｐゴシック" pitchFamily="127" charset="-128"/>
        </a:defRPr>
      </a:lvl2pPr>
      <a:lvl3pPr algn="l" rtl="0" eaLnBrk="0" fontAlgn="base" hangingPunct="0">
        <a:spcBef>
          <a:spcPct val="0"/>
        </a:spcBef>
        <a:spcAft>
          <a:spcPct val="0"/>
        </a:spcAft>
        <a:defRPr sz="4400">
          <a:solidFill>
            <a:srgbClr val="FDC000"/>
          </a:solidFill>
          <a:latin typeface="Calibri" pitchFamily="127" charset="0"/>
          <a:ea typeface="ＭＳ Ｐゴシック" pitchFamily="127" charset="-128"/>
          <a:cs typeface="ＭＳ Ｐゴシック" pitchFamily="127" charset="-128"/>
        </a:defRPr>
      </a:lvl3pPr>
      <a:lvl4pPr algn="l" rtl="0" eaLnBrk="0" fontAlgn="base" hangingPunct="0">
        <a:spcBef>
          <a:spcPct val="0"/>
        </a:spcBef>
        <a:spcAft>
          <a:spcPct val="0"/>
        </a:spcAft>
        <a:defRPr sz="4400">
          <a:solidFill>
            <a:srgbClr val="FDC000"/>
          </a:solidFill>
          <a:latin typeface="Calibri" pitchFamily="127" charset="0"/>
          <a:ea typeface="ＭＳ Ｐゴシック" pitchFamily="127" charset="-128"/>
          <a:cs typeface="ＭＳ Ｐゴシック" pitchFamily="127" charset="-128"/>
        </a:defRPr>
      </a:lvl4pPr>
      <a:lvl5pPr algn="l" rtl="0" eaLnBrk="0" fontAlgn="base" hangingPunct="0">
        <a:spcBef>
          <a:spcPct val="0"/>
        </a:spcBef>
        <a:spcAft>
          <a:spcPct val="0"/>
        </a:spcAft>
        <a:defRPr sz="4400">
          <a:solidFill>
            <a:srgbClr val="FDC000"/>
          </a:solidFill>
          <a:latin typeface="Calibri" pitchFamily="127" charset="0"/>
          <a:ea typeface="ＭＳ Ｐゴシック" pitchFamily="127" charset="-128"/>
          <a:cs typeface="ＭＳ Ｐゴシック" pitchFamily="127" charset="-128"/>
        </a:defRPr>
      </a:lvl5pPr>
      <a:lvl6pPr marL="457200" algn="l" rtl="0" fontAlgn="base">
        <a:spcBef>
          <a:spcPct val="0"/>
        </a:spcBef>
        <a:spcAft>
          <a:spcPct val="0"/>
        </a:spcAft>
        <a:defRPr sz="4400">
          <a:solidFill>
            <a:srgbClr val="FDC000"/>
          </a:solidFill>
          <a:latin typeface="Calibri" pitchFamily="127" charset="0"/>
          <a:ea typeface="ＭＳ Ｐゴシック" pitchFamily="127" charset="-128"/>
          <a:cs typeface="ＭＳ Ｐゴシック" pitchFamily="127" charset="-128"/>
        </a:defRPr>
      </a:lvl6pPr>
      <a:lvl7pPr marL="914400" algn="l" rtl="0" fontAlgn="base">
        <a:spcBef>
          <a:spcPct val="0"/>
        </a:spcBef>
        <a:spcAft>
          <a:spcPct val="0"/>
        </a:spcAft>
        <a:defRPr sz="4400">
          <a:solidFill>
            <a:srgbClr val="FDC000"/>
          </a:solidFill>
          <a:latin typeface="Calibri" pitchFamily="127" charset="0"/>
          <a:ea typeface="ＭＳ Ｐゴシック" pitchFamily="127" charset="-128"/>
          <a:cs typeface="ＭＳ Ｐゴシック" pitchFamily="127" charset="-128"/>
        </a:defRPr>
      </a:lvl7pPr>
      <a:lvl8pPr marL="1371600" algn="l" rtl="0" fontAlgn="base">
        <a:spcBef>
          <a:spcPct val="0"/>
        </a:spcBef>
        <a:spcAft>
          <a:spcPct val="0"/>
        </a:spcAft>
        <a:defRPr sz="4400">
          <a:solidFill>
            <a:srgbClr val="FDC000"/>
          </a:solidFill>
          <a:latin typeface="Calibri" pitchFamily="127" charset="0"/>
          <a:ea typeface="ＭＳ Ｐゴシック" pitchFamily="127" charset="-128"/>
          <a:cs typeface="ＭＳ Ｐゴシック" pitchFamily="127" charset="-128"/>
        </a:defRPr>
      </a:lvl8pPr>
      <a:lvl9pPr marL="1828800" algn="l" rtl="0" fontAlgn="base">
        <a:spcBef>
          <a:spcPct val="0"/>
        </a:spcBef>
        <a:spcAft>
          <a:spcPct val="0"/>
        </a:spcAft>
        <a:defRPr sz="4400">
          <a:solidFill>
            <a:srgbClr val="FDC000"/>
          </a:solidFill>
          <a:latin typeface="Calibri" pitchFamily="127" charset="0"/>
          <a:ea typeface="ＭＳ Ｐゴシック" pitchFamily="127" charset="-128"/>
          <a:cs typeface="ＭＳ Ｐゴシック" pitchFamily="127" charset="-128"/>
        </a:defRPr>
      </a:lvl9pPr>
    </p:titleStyle>
    <p:bodyStyle>
      <a:lvl1pPr marL="342900" indent="-342900" algn="l" rtl="0" eaLnBrk="0" fontAlgn="base" hangingPunct="0">
        <a:spcBef>
          <a:spcPct val="20000"/>
        </a:spcBef>
        <a:spcAft>
          <a:spcPct val="0"/>
        </a:spcAft>
        <a:buFont typeface="Arial" pitchFamily="127" charset="0"/>
        <a:buChar char="•"/>
        <a:defRPr sz="3200" kern="1200">
          <a:solidFill>
            <a:schemeClr val="tx1"/>
          </a:solidFill>
          <a:latin typeface="+mn-lt"/>
          <a:ea typeface="ＭＳ Ｐゴシック" pitchFamily="127" charset="-128"/>
          <a:cs typeface="ＭＳ Ｐゴシック" pitchFamily="127" charset="-128"/>
        </a:defRPr>
      </a:lvl1pPr>
      <a:lvl2pPr marL="742950" indent="-285750" algn="l" rtl="0" eaLnBrk="0" fontAlgn="base" hangingPunct="0">
        <a:spcBef>
          <a:spcPct val="20000"/>
        </a:spcBef>
        <a:spcAft>
          <a:spcPct val="0"/>
        </a:spcAft>
        <a:buFont typeface="Arial" pitchFamily="127" charset="0"/>
        <a:buChar char="–"/>
        <a:defRPr sz="2800" kern="1200">
          <a:solidFill>
            <a:schemeClr val="tx1"/>
          </a:solidFill>
          <a:latin typeface="+mn-lt"/>
          <a:ea typeface="ＭＳ Ｐゴシック" pitchFamily="127" charset="-128"/>
          <a:cs typeface="+mn-cs"/>
        </a:defRPr>
      </a:lvl2pPr>
      <a:lvl3pPr marL="1143000" indent="-228600" algn="l" rtl="0" eaLnBrk="0" fontAlgn="base" hangingPunct="0">
        <a:spcBef>
          <a:spcPct val="20000"/>
        </a:spcBef>
        <a:spcAft>
          <a:spcPct val="0"/>
        </a:spcAft>
        <a:buFont typeface="Arial" pitchFamily="127" charset="0"/>
        <a:buChar char="•"/>
        <a:defRPr sz="2400" kern="1200">
          <a:solidFill>
            <a:schemeClr val="tx1"/>
          </a:solidFill>
          <a:latin typeface="+mn-lt"/>
          <a:ea typeface="ＭＳ Ｐゴシック" pitchFamily="127" charset="-128"/>
          <a:cs typeface="+mn-cs"/>
        </a:defRPr>
      </a:lvl3pPr>
      <a:lvl4pPr marL="1600200" indent="-228600" algn="l" rtl="0" eaLnBrk="0" fontAlgn="base" hangingPunct="0">
        <a:spcBef>
          <a:spcPct val="20000"/>
        </a:spcBef>
        <a:spcAft>
          <a:spcPct val="0"/>
        </a:spcAft>
        <a:buFont typeface="Arial" pitchFamily="127" charset="0"/>
        <a:buChar char="–"/>
        <a:defRPr sz="2000" kern="1200">
          <a:solidFill>
            <a:schemeClr val="tx1"/>
          </a:solidFill>
          <a:latin typeface="+mn-lt"/>
          <a:ea typeface="ＭＳ Ｐゴシック" pitchFamily="127" charset="-128"/>
          <a:cs typeface="+mn-cs"/>
        </a:defRPr>
      </a:lvl4pPr>
      <a:lvl5pPr marL="2057400" indent="-228600" algn="l" rtl="0" eaLnBrk="0" fontAlgn="base" hangingPunct="0">
        <a:spcBef>
          <a:spcPct val="20000"/>
        </a:spcBef>
        <a:spcAft>
          <a:spcPct val="0"/>
        </a:spcAft>
        <a:buFont typeface="Arial" pitchFamily="127" charset="0"/>
        <a:buChar char="»"/>
        <a:defRPr sz="2000" kern="1200">
          <a:solidFill>
            <a:schemeClr val="tx1"/>
          </a:solidFill>
          <a:latin typeface="+mn-lt"/>
          <a:ea typeface="ＭＳ Ｐゴシック" pitchFamily="12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685800" y="3460750"/>
            <a:ext cx="7772400" cy="1139825"/>
          </a:xfrm>
        </p:spPr>
        <p:txBody>
          <a:bodyPr/>
          <a:lstStyle/>
          <a:p>
            <a:pPr eaLnBrk="1" hangingPunct="1"/>
            <a:r>
              <a:rPr lang="en-US"/>
              <a:t>OpenSocial 2.0 Sandbox</a:t>
            </a:r>
          </a:p>
        </p:txBody>
      </p:sp>
      <p:sp>
        <p:nvSpPr>
          <p:cNvPr id="8194" name="Subtitle 2"/>
          <p:cNvSpPr>
            <a:spLocks noGrp="1"/>
          </p:cNvSpPr>
          <p:nvPr>
            <p:ph type="subTitle" idx="1"/>
          </p:nvPr>
        </p:nvSpPr>
        <p:spPr>
          <a:xfrm>
            <a:off x="1371600" y="4843463"/>
            <a:ext cx="6400800" cy="1436687"/>
          </a:xfrm>
        </p:spPr>
        <p:txBody>
          <a:bodyPr/>
          <a:lstStyle/>
          <a:p>
            <a:pPr eaLnBrk="1" hangingPunct="1"/>
            <a:r>
              <a:rPr lang="en-US">
                <a:solidFill>
                  <a:srgbClr val="FFFFFF"/>
                </a:solidFill>
              </a:rPr>
              <a:t>Embedded Experiences, and how your gadget can go beyond the box</a:t>
            </a:r>
            <a:endParaRPr lang="en-US">
              <a:solidFill>
                <a:schemeClr val="tx1"/>
              </a:solidFill>
            </a:endParaRPr>
          </a:p>
        </p:txBody>
      </p:sp>
      <p:sp>
        <p:nvSpPr>
          <p:cNvPr id="8195"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ea typeface="ＭＳ Ｐゴシック" pitchFamily="127" charset="-128"/>
                <a:cs typeface="ＭＳ Ｐゴシック" pitchFamily="127" charset="-128"/>
              </a:rPr>
              <a:t>12-May-2011</a:t>
            </a:r>
          </a:p>
        </p:txBody>
      </p:sp>
      <p:sp>
        <p:nvSpPr>
          <p:cNvPr id="8196" name="Footer Placeholder 4"/>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ea typeface="ＭＳ Ｐゴシック" pitchFamily="127" charset="-128"/>
                <a:cs typeface="ＭＳ Ｐゴシック" pitchFamily="127" charset="-128"/>
              </a:rPr>
              <a:t>#openapprevolution</a:t>
            </a:r>
          </a:p>
        </p:txBody>
      </p:sp>
      <p:sp>
        <p:nvSpPr>
          <p:cNvPr id="8197" name="Slide Number Placeholder 5"/>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614FFC-0B7D-4F6E-871C-1D90E374C935}" type="slidenum">
              <a:rPr lang="en-US">
                <a:ea typeface="ＭＳ Ｐゴシック" pitchFamily="127" charset="-128"/>
                <a:cs typeface="ＭＳ Ｐゴシック" pitchFamily="127" charset="-128"/>
              </a:rPr>
              <a:pPr fontAlgn="base">
                <a:spcBef>
                  <a:spcPct val="0"/>
                </a:spcBef>
                <a:spcAft>
                  <a:spcPct val="0"/>
                </a:spcAft>
                <a:defRPr/>
              </a:pPr>
              <a:t>1</a:t>
            </a:fld>
            <a:endParaRPr lang="en-US">
              <a:ea typeface="ＭＳ Ｐゴシック" pitchFamily="127" charset="-128"/>
              <a:cs typeface="ＭＳ Ｐゴシック" pitchFamily="127"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p:txBody>
          <a:bodyPr/>
          <a:lstStyle/>
          <a:p>
            <a:pPr eaLnBrk="1" hangingPunct="1"/>
            <a:r>
              <a:rPr lang="en-US" sz="3600"/>
              <a:t>How gadgets contribute to container</a:t>
            </a:r>
            <a:endParaRPr lang="en-US"/>
          </a:p>
        </p:txBody>
      </p:sp>
      <p:sp>
        <p:nvSpPr>
          <p:cNvPr id="17410" name="Rectangle 3"/>
          <p:cNvSpPr>
            <a:spLocks noGrp="1"/>
          </p:cNvSpPr>
          <p:nvPr>
            <p:ph type="body" idx="4294967295"/>
          </p:nvPr>
        </p:nvSpPr>
        <p:spPr/>
        <p:txBody>
          <a:bodyPr/>
          <a:lstStyle/>
          <a:p>
            <a:pPr eaLnBrk="1" hangingPunct="1"/>
            <a:r>
              <a:rPr lang="en-US"/>
              <a:t>In Shindig 3.0</a:t>
            </a:r>
          </a:p>
          <a:p>
            <a:pPr lvl="1" eaLnBrk="1" hangingPunct="1"/>
            <a:r>
              <a:rPr lang="en-US"/>
              <a:t>Common Container gadget Pre-loading mechanism allows container to process the gadget meta-data before the gadget even renders</a:t>
            </a:r>
          </a:p>
          <a:p>
            <a:pPr lvl="1" eaLnBrk="1" hangingPunct="1"/>
            <a:r>
              <a:rPr lang="en-US"/>
              <a:t>Optional Shindig features, like opensearch can leverage &lt;feature param&gt; to receive information from gadgets</a:t>
            </a:r>
          </a:p>
          <a:p>
            <a:pPr lvl="1" eaLnBrk="1" hangingPunct="1"/>
            <a:r>
              <a:rPr lang="en-US"/>
              <a:t>Individual Gadgets can require these features and pass in configuration and meta data to the container’s features.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pPr eaLnBrk="1" hangingPunct="1"/>
            <a:r>
              <a:rPr lang="en-US"/>
              <a:t>OpenSearch</a:t>
            </a:r>
          </a:p>
        </p:txBody>
      </p:sp>
      <p:sp>
        <p:nvSpPr>
          <p:cNvPr id="18434" name="Rectangle 3"/>
          <p:cNvSpPr>
            <a:spLocks noGrp="1"/>
          </p:cNvSpPr>
          <p:nvPr>
            <p:ph type="body" idx="4294967295"/>
          </p:nvPr>
        </p:nvSpPr>
        <p:spPr/>
        <p:txBody>
          <a:bodyPr/>
          <a:lstStyle/>
          <a:p>
            <a:pPr eaLnBrk="1" hangingPunct="1"/>
            <a:r>
              <a:rPr lang="en-US"/>
              <a:t>Gadgets can extend the container pages search capabilities</a:t>
            </a:r>
          </a:p>
          <a:p>
            <a:pPr eaLnBrk="1" hangingPunct="1"/>
            <a:r>
              <a:rPr lang="en-US"/>
              <a:t>Spec:</a:t>
            </a:r>
          </a:p>
          <a:p>
            <a:pPr lvl="1" eaLnBrk="1" hangingPunct="1"/>
            <a:r>
              <a:rPr lang="en-US" sz="2000"/>
              <a:t>http://opensocial-resources.googlecode.com/svn/spec/2.0/Core-Gadget.xml#OpenSearch</a:t>
            </a:r>
            <a:endParaRPr lang="en-US"/>
          </a:p>
          <a:p>
            <a:pPr lvl="1" eaLnBrk="1" hangingPunct="1"/>
            <a:endParaRPr lang="en-US"/>
          </a:p>
          <a:p>
            <a:pPr lvl="1" eaLnBrk="1" hangingPunct="1">
              <a:buFont typeface="Arial" pitchFamily="127" charset="0"/>
              <a:buNone/>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p:cNvSpPr>
          <p:nvPr>
            <p:ph type="body" idx="4294967295"/>
          </p:nvPr>
        </p:nvSpPr>
        <p:spPr/>
        <p:txBody>
          <a:bodyPr/>
          <a:lstStyle/>
          <a:p>
            <a:pPr eaLnBrk="1" hangingPunct="1">
              <a:buFont typeface="Arial" pitchFamily="127" charset="0"/>
              <a:buNone/>
            </a:pPr>
            <a:r>
              <a:rPr lang="en-US" sz="1400">
                <a:latin typeface="Arial" pitchFamily="127" charset="0"/>
              </a:rPr>
              <a:t>&lt;?xml version="1.0" encoding="UTF-8" ?&gt; </a:t>
            </a:r>
          </a:p>
          <a:p>
            <a:pPr eaLnBrk="1" hangingPunct="1">
              <a:buFont typeface="Arial" pitchFamily="127" charset="0"/>
              <a:buNone/>
            </a:pPr>
            <a:r>
              <a:rPr lang="en-US" sz="1400">
                <a:latin typeface="Arial" pitchFamily="127" charset="0"/>
              </a:rPr>
              <a:t>&lt;Module&gt; </a:t>
            </a:r>
          </a:p>
          <a:p>
            <a:pPr eaLnBrk="1" hangingPunct="1">
              <a:buFont typeface="Arial" pitchFamily="127" charset="0"/>
              <a:buNone/>
            </a:pPr>
            <a:r>
              <a:rPr lang="en-US" sz="1400">
                <a:latin typeface="Arial" pitchFamily="127" charset="0"/>
              </a:rPr>
              <a:t>  &lt;ModulePrefs title="OpenSearch Example"&gt; </a:t>
            </a:r>
          </a:p>
          <a:p>
            <a:pPr eaLnBrk="1" hangingPunct="1">
              <a:buFont typeface="Arial" pitchFamily="127" charset="0"/>
              <a:buNone/>
            </a:pPr>
            <a:r>
              <a:rPr lang="en-US" sz="1400">
                <a:latin typeface="Arial" pitchFamily="127" charset="0"/>
              </a:rPr>
              <a:t>    &lt;Optional feature="opensearch"&gt; </a:t>
            </a:r>
          </a:p>
          <a:p>
            <a:pPr eaLnBrk="1" hangingPunct="1">
              <a:buFont typeface="Arial" pitchFamily="127" charset="0"/>
              <a:buNone/>
            </a:pPr>
            <a:r>
              <a:rPr lang="en-US" sz="1400">
                <a:latin typeface="Arial" pitchFamily="127" charset="0"/>
              </a:rPr>
              <a:t>      &lt;Param name="description"&gt;</a:t>
            </a:r>
          </a:p>
          <a:p>
            <a:pPr eaLnBrk="1" hangingPunct="1">
              <a:buFont typeface="Arial" pitchFamily="127" charset="0"/>
              <a:buNone/>
            </a:pPr>
            <a:r>
              <a:rPr lang="en-US" sz="1400">
                <a:latin typeface="Arial" pitchFamily="127" charset="0"/>
              </a:rPr>
              <a:t>        &lt;![CDATA[</a:t>
            </a:r>
          </a:p>
          <a:p>
            <a:pPr eaLnBrk="1" hangingPunct="1">
              <a:buFont typeface="Arial" pitchFamily="127" charset="0"/>
              <a:buNone/>
            </a:pPr>
            <a:r>
              <a:rPr lang="en-US" sz="1400">
                <a:latin typeface="Arial" pitchFamily="127" charset="0"/>
              </a:rPr>
              <a:t>          &lt;OpenSearchDescription xmlns="http://a9.com/-/spec/opensearch/1.1/"&gt; </a:t>
            </a:r>
          </a:p>
          <a:p>
            <a:pPr eaLnBrk="1" hangingPunct="1">
              <a:buFont typeface="Arial" pitchFamily="127" charset="0"/>
              <a:buNone/>
            </a:pPr>
            <a:r>
              <a:rPr lang="en-US" sz="1400">
                <a:latin typeface="Arial" pitchFamily="127" charset="0"/>
              </a:rPr>
              <a:t>            &lt;ShortName&gt;Example Search&lt;/ShortName&gt; </a:t>
            </a:r>
          </a:p>
          <a:p>
            <a:pPr eaLnBrk="1" hangingPunct="1">
              <a:buFont typeface="Arial" pitchFamily="127" charset="0"/>
              <a:buNone/>
            </a:pPr>
            <a:r>
              <a:rPr lang="en-US" sz="1400">
                <a:latin typeface="Arial" pitchFamily="127" charset="0"/>
              </a:rPr>
              <a:t>            &lt;Description&gt;Realtime Example Search&lt;/Description&gt; </a:t>
            </a:r>
          </a:p>
          <a:p>
            <a:pPr eaLnBrk="1" hangingPunct="1">
              <a:buFont typeface="Arial" pitchFamily="127" charset="0"/>
              <a:buNone/>
            </a:pPr>
            <a:r>
              <a:rPr lang="en-US" sz="1400">
                <a:latin typeface="Arial" pitchFamily="127" charset="0"/>
              </a:rPr>
              <a:t>            &lt;Url type="application/atom+xml" method="get" template="http://search.example.com/search.atom?q={searchTerms}"/&gt;</a:t>
            </a:r>
          </a:p>
          <a:p>
            <a:pPr eaLnBrk="1" hangingPunct="1">
              <a:buFont typeface="Arial" pitchFamily="127" charset="0"/>
              <a:buNone/>
            </a:pPr>
            <a:r>
              <a:rPr lang="en-US" sz="1400">
                <a:latin typeface="Arial" pitchFamily="127" charset="0"/>
              </a:rPr>
              <a:t>            &lt;Image width="16" height="16"&gt;http://search.example.com/favicon.png&lt;/Image&gt; </a:t>
            </a:r>
          </a:p>
          <a:p>
            <a:pPr eaLnBrk="1" hangingPunct="1">
              <a:buFont typeface="Arial" pitchFamily="127" charset="0"/>
              <a:buNone/>
            </a:pPr>
            <a:r>
              <a:rPr lang="en-US" sz="1400">
                <a:latin typeface="Arial" pitchFamily="127" charset="0"/>
              </a:rPr>
              <a:t>            &lt;InputEncoding&gt;UTF-8&lt;/InputEncoding&gt;</a:t>
            </a:r>
          </a:p>
          <a:p>
            <a:pPr eaLnBrk="1" hangingPunct="1">
              <a:buFont typeface="Arial" pitchFamily="127" charset="0"/>
              <a:buNone/>
            </a:pPr>
            <a:r>
              <a:rPr lang="en-US" sz="1400">
                <a:latin typeface="Arial" pitchFamily="127" charset="0"/>
              </a:rPr>
              <a:t>            &lt;SearchForm&gt;http://search.example.com/&lt;/SearchForm&gt;</a:t>
            </a:r>
          </a:p>
          <a:p>
            <a:pPr eaLnBrk="1" hangingPunct="1">
              <a:buFont typeface="Arial" pitchFamily="127" charset="0"/>
              <a:buNone/>
            </a:pPr>
            <a:r>
              <a:rPr lang="en-US" sz="1400">
                <a:latin typeface="Arial" pitchFamily="127" charset="0"/>
              </a:rPr>
              <a:t>          &lt;/OpenSearchDescription&gt;</a:t>
            </a:r>
          </a:p>
          <a:p>
            <a:pPr eaLnBrk="1" hangingPunct="1">
              <a:buFont typeface="Arial" pitchFamily="127" charset="0"/>
              <a:buNone/>
            </a:pPr>
            <a:r>
              <a:rPr lang="en-US" sz="1400">
                <a:latin typeface="Arial" pitchFamily="127" charset="0"/>
              </a:rPr>
              <a:t>        ]]&gt;</a:t>
            </a:r>
          </a:p>
          <a:p>
            <a:pPr eaLnBrk="1" hangingPunct="1">
              <a:buFont typeface="Arial" pitchFamily="127" charset="0"/>
              <a:buNone/>
            </a:pPr>
            <a:r>
              <a:rPr lang="en-US" sz="1400">
                <a:latin typeface="Arial" pitchFamily="127" charset="0"/>
              </a:rPr>
              <a:t>      &lt;/Param&gt; </a:t>
            </a:r>
          </a:p>
          <a:p>
            <a:pPr eaLnBrk="1" hangingPunct="1">
              <a:buFont typeface="Arial" pitchFamily="127" charset="0"/>
              <a:buNone/>
            </a:pPr>
            <a:r>
              <a:rPr lang="en-US" sz="1400">
                <a:latin typeface="Arial" pitchFamily="127" charset="0"/>
              </a:rPr>
              <a:t>    &lt;/Optional&gt; </a:t>
            </a:r>
          </a:p>
          <a:p>
            <a:pPr eaLnBrk="1" hangingPunct="1">
              <a:buFont typeface="Arial" pitchFamily="127" charset="0"/>
              <a:buNone/>
            </a:pPr>
            <a:r>
              <a:rPr lang="en-US" sz="1400">
                <a:latin typeface="Arial" pitchFamily="127" charset="0"/>
              </a:rPr>
              <a:t>  &lt;/ModulePrefs&gt;</a:t>
            </a:r>
          </a:p>
          <a:p>
            <a:pPr eaLnBrk="1" hangingPunct="1">
              <a:buFont typeface="Arial" pitchFamily="127" charset="0"/>
              <a:buNone/>
            </a:pPr>
            <a:r>
              <a:rPr lang="en-US" sz="1400">
                <a:latin typeface="Arial" pitchFamily="127" charset="0"/>
              </a:rPr>
              <a:t>  &lt;Content type="url" href="http://example.com/searchGadget.xml" /&gt; </a:t>
            </a:r>
          </a:p>
          <a:p>
            <a:pPr eaLnBrk="1" hangingPunct="1">
              <a:buFont typeface="Arial" pitchFamily="127" charset="0"/>
              <a:buNone/>
            </a:pPr>
            <a:r>
              <a:rPr lang="en-US" sz="1400">
                <a:latin typeface="Arial" pitchFamily="127" charset="0"/>
              </a:rPr>
              <a:t>&lt;/Module&gt;</a:t>
            </a:r>
          </a:p>
          <a:p>
            <a:pPr eaLnBrk="1" hangingPunct="1">
              <a:buFont typeface="Arial" pitchFamily="127" charset="0"/>
              <a:buNone/>
            </a:pPr>
            <a:endParaRPr lang="en-US" sz="1400">
              <a:latin typeface="Arial" pitchFamily="127" charset="0"/>
            </a:endParaRPr>
          </a:p>
        </p:txBody>
      </p:sp>
      <p:sp>
        <p:nvSpPr>
          <p:cNvPr id="19458" name="Rectangle 3"/>
          <p:cNvSpPr>
            <a:spLocks noGrp="1"/>
          </p:cNvSpPr>
          <p:nvPr>
            <p:ph type="title" idx="4294967295"/>
          </p:nvPr>
        </p:nvSpPr>
        <p:spPr/>
        <p:txBody>
          <a:bodyPr/>
          <a:lstStyle/>
          <a:p>
            <a:pPr eaLnBrk="1" hangingPunct="1"/>
            <a:r>
              <a:rPr lang="en-US"/>
              <a:t>OpenSearch Example Gadget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pPr eaLnBrk="1" hangingPunct="1"/>
            <a:r>
              <a:rPr lang="en-US"/>
              <a:t>Declarative Actions, Selection</a:t>
            </a:r>
          </a:p>
        </p:txBody>
      </p:sp>
      <p:sp>
        <p:nvSpPr>
          <p:cNvPr id="20482" name="Rectangle 3"/>
          <p:cNvSpPr>
            <a:spLocks noGrp="1"/>
          </p:cNvSpPr>
          <p:nvPr>
            <p:ph type="body" idx="4294967295"/>
          </p:nvPr>
        </p:nvSpPr>
        <p:spPr/>
        <p:txBody>
          <a:bodyPr/>
          <a:lstStyle/>
          <a:p>
            <a:pPr eaLnBrk="1" hangingPunct="1">
              <a:lnSpc>
                <a:spcPct val="90000"/>
              </a:lnSpc>
            </a:pPr>
            <a:r>
              <a:rPr lang="en-US" sz="2800"/>
              <a:t>Gadget can bind actions to OpenSocial Data types and by Paths in the container, without even being visible on the page, and then lazily load when action is invoked.</a:t>
            </a:r>
          </a:p>
          <a:p>
            <a:pPr eaLnBrk="1" hangingPunct="1">
              <a:lnSpc>
                <a:spcPct val="90000"/>
              </a:lnSpc>
            </a:pPr>
            <a:r>
              <a:rPr lang="en-US" sz="2800"/>
              <a:t>Selection provides a singleton selection when executing the action, even if gadgets aren’t rendered to receive even</a:t>
            </a:r>
          </a:p>
          <a:p>
            <a:pPr eaLnBrk="1" hangingPunct="1">
              <a:lnSpc>
                <a:spcPct val="90000"/>
              </a:lnSpc>
            </a:pPr>
            <a:r>
              <a:rPr lang="en-US" sz="2800"/>
              <a:t>Spec:</a:t>
            </a:r>
          </a:p>
          <a:p>
            <a:pPr lvl="1" eaLnBrk="1" hangingPunct="1">
              <a:lnSpc>
                <a:spcPct val="90000"/>
              </a:lnSpc>
            </a:pPr>
            <a:r>
              <a:rPr lang="en-US" sz="1600"/>
              <a:t>http://opensocial-resources.googlecode.com/svn/spec/2.0/Core-Gadget.xml#gadgets.selection</a:t>
            </a:r>
            <a:endParaRPr lang="en-US" sz="2400"/>
          </a:p>
          <a:p>
            <a:pPr lvl="1" eaLnBrk="1" hangingPunct="1">
              <a:lnSpc>
                <a:spcPct val="90000"/>
              </a:lnSpc>
            </a:pPr>
            <a:r>
              <a:rPr lang="en-US" sz="1800"/>
              <a:t>http://opensocial-resources.googlecode.com/svn/spec/2.0/Core-Gadget.xml#gadgets.actions</a:t>
            </a:r>
            <a:endParaRPr lang="en-US" sz="2400"/>
          </a:p>
          <a:p>
            <a:pPr eaLnBrk="1" hangingPunct="1">
              <a:lnSpc>
                <a:spcPct val="90000"/>
              </a:lnSpc>
            </a:pPr>
            <a:endParaRPr lang="en-US"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r>
              <a:rPr lang="en-US"/>
              <a:t>Declarative Actions Example</a:t>
            </a:r>
          </a:p>
        </p:txBody>
      </p:sp>
      <p:sp>
        <p:nvSpPr>
          <p:cNvPr id="21506" name="Rectangle 3"/>
          <p:cNvSpPr>
            <a:spLocks noGrp="1"/>
          </p:cNvSpPr>
          <p:nvPr>
            <p:ph type="body" idx="4294967295"/>
          </p:nvPr>
        </p:nvSpPr>
        <p:spPr>
          <a:xfrm>
            <a:off x="457200" y="1287463"/>
            <a:ext cx="8832850" cy="4838700"/>
          </a:xfrm>
        </p:spPr>
        <p:txBody>
          <a:bodyPr/>
          <a:lstStyle/>
          <a:p>
            <a:pPr eaLnBrk="1" hangingPunct="1">
              <a:lnSpc>
                <a:spcPct val="90000"/>
              </a:lnSpc>
              <a:buFont typeface="Arial" pitchFamily="127" charset="0"/>
              <a:buNone/>
            </a:pPr>
            <a:r>
              <a:rPr lang="en-US" sz="1200">
                <a:latin typeface="Arial" pitchFamily="127" charset="0"/>
              </a:rPr>
              <a:t>&lt;Module&gt;</a:t>
            </a:r>
          </a:p>
          <a:p>
            <a:pPr eaLnBrk="1" hangingPunct="1">
              <a:lnSpc>
                <a:spcPct val="90000"/>
              </a:lnSpc>
              <a:buFont typeface="Arial" pitchFamily="127" charset="0"/>
              <a:buNone/>
            </a:pPr>
            <a:r>
              <a:rPr lang="en-US" sz="1200">
                <a:latin typeface="Arial" pitchFamily="127" charset="0"/>
              </a:rPr>
              <a:t> &lt;ModulePrefs title="Sample VOIP"&gt;</a:t>
            </a:r>
          </a:p>
          <a:p>
            <a:pPr eaLnBrk="1" hangingPunct="1">
              <a:lnSpc>
                <a:spcPct val="90000"/>
              </a:lnSpc>
              <a:buFont typeface="Arial" pitchFamily="127" charset="0"/>
              <a:buNone/>
            </a:pPr>
            <a:r>
              <a:rPr lang="en-US" sz="1200">
                <a:latin typeface="Arial" pitchFamily="127" charset="0"/>
              </a:rPr>
              <a:t>  &lt;Optional feature="actions"&gt;</a:t>
            </a:r>
          </a:p>
          <a:p>
            <a:pPr eaLnBrk="1" hangingPunct="1">
              <a:lnSpc>
                <a:spcPct val="90000"/>
              </a:lnSpc>
              <a:buFont typeface="Arial" pitchFamily="127" charset="0"/>
              <a:buNone/>
            </a:pPr>
            <a:r>
              <a:rPr lang="en-US" sz="1200">
                <a:latin typeface="Arial" pitchFamily="127" charset="0"/>
              </a:rPr>
              <a:t>   &lt;Param name="action-contributions"&gt;</a:t>
            </a:r>
          </a:p>
          <a:p>
            <a:pPr eaLnBrk="1" hangingPunct="1">
              <a:lnSpc>
                <a:spcPct val="90000"/>
              </a:lnSpc>
              <a:buFont typeface="Arial" pitchFamily="127" charset="0"/>
              <a:buNone/>
            </a:pPr>
            <a:r>
              <a:rPr lang="en-US" sz="1200">
                <a:latin typeface="Arial" pitchFamily="127" charset="0"/>
              </a:rPr>
              <a:t>    &lt;![CDATA[</a:t>
            </a:r>
          </a:p>
          <a:p>
            <a:pPr eaLnBrk="1" hangingPunct="1">
              <a:lnSpc>
                <a:spcPct val="90000"/>
              </a:lnSpc>
              <a:buFont typeface="Arial" pitchFamily="127" charset="0"/>
              <a:buNone/>
            </a:pPr>
            <a:r>
              <a:rPr lang="en-US" sz="1200">
                <a:latin typeface="Arial" pitchFamily="127" charset="0"/>
              </a:rPr>
              <a:t>    &lt;action id="org.samplevoip.callbyperson" dataObject="opensocial.Person" label="Call using VOIP Phone"</a:t>
            </a:r>
          </a:p>
          <a:p>
            <a:pPr eaLnBrk="1" hangingPunct="1">
              <a:lnSpc>
                <a:spcPct val="90000"/>
              </a:lnSpc>
              <a:buFont typeface="Arial" pitchFamily="127" charset="0"/>
              <a:buNone/>
            </a:pPr>
            <a:r>
              <a:rPr lang="en-US" sz="1200">
                <a:latin typeface="Arial" pitchFamily="127" charset="0"/>
              </a:rPr>
              <a:t>      view="DialByPerson" icon="http://ww.samplervoip.org/phone.gif" /&gt;</a:t>
            </a:r>
          </a:p>
          <a:p>
            <a:pPr eaLnBrk="1" hangingPunct="1">
              <a:lnSpc>
                <a:spcPct val="90000"/>
              </a:lnSpc>
              <a:buFont typeface="Arial" pitchFamily="127" charset="0"/>
              <a:buNone/>
            </a:pPr>
            <a:r>
              <a:rPr lang="en-US" sz="1200">
                <a:latin typeface="Arial" pitchFamily="127" charset="0"/>
              </a:rPr>
              <a:t>    &lt;action id="org.samplervoip.navLink" path="container/navigationLinks" label="Phone" /&gt;</a:t>
            </a:r>
          </a:p>
          <a:p>
            <a:pPr eaLnBrk="1" hangingPunct="1">
              <a:lnSpc>
                <a:spcPct val="90000"/>
              </a:lnSpc>
              <a:buFont typeface="Arial" pitchFamily="127" charset="0"/>
              <a:buNone/>
            </a:pPr>
            <a:r>
              <a:rPr lang="en-US" sz="1200">
                <a:latin typeface="Arial" pitchFamily="127" charset="0"/>
              </a:rPr>
              <a:t>    ]]&gt;</a:t>
            </a:r>
          </a:p>
          <a:p>
            <a:pPr eaLnBrk="1" hangingPunct="1">
              <a:lnSpc>
                <a:spcPct val="90000"/>
              </a:lnSpc>
              <a:buFont typeface="Arial" pitchFamily="127" charset="0"/>
              <a:buNone/>
            </a:pPr>
            <a:r>
              <a:rPr lang="en-US" sz="1200">
                <a:latin typeface="Arial" pitchFamily="127" charset="0"/>
              </a:rPr>
              <a:t>   &lt;/Param&gt;</a:t>
            </a:r>
          </a:p>
          <a:p>
            <a:pPr eaLnBrk="1" hangingPunct="1">
              <a:lnSpc>
                <a:spcPct val="90000"/>
              </a:lnSpc>
              <a:buFont typeface="Arial" pitchFamily="127" charset="0"/>
              <a:buNone/>
            </a:pPr>
            <a:r>
              <a:rPr lang="en-US" sz="1200">
                <a:latin typeface="Arial" pitchFamily="127" charset="0"/>
              </a:rPr>
              <a:t>  &lt;/Optional&gt;</a:t>
            </a:r>
          </a:p>
          <a:p>
            <a:pPr eaLnBrk="1" hangingPunct="1">
              <a:lnSpc>
                <a:spcPct val="90000"/>
              </a:lnSpc>
              <a:buFont typeface="Arial" pitchFamily="127" charset="0"/>
              <a:buNone/>
            </a:pPr>
            <a:r>
              <a:rPr lang="en-US" sz="1200">
                <a:latin typeface="Arial" pitchFamily="127" charset="0"/>
              </a:rPr>
              <a:t> &lt;/ModulePrefs&gt;</a:t>
            </a:r>
          </a:p>
          <a:p>
            <a:pPr eaLnBrk="1" hangingPunct="1">
              <a:lnSpc>
                <a:spcPct val="90000"/>
              </a:lnSpc>
              <a:buFont typeface="Arial" pitchFamily="127" charset="0"/>
              <a:buNone/>
            </a:pPr>
            <a:r>
              <a:rPr lang="en-US" sz="1200">
                <a:latin typeface="Arial" pitchFamily="127" charset="0"/>
              </a:rPr>
              <a:t> &lt;Content type="html"&gt;</a:t>
            </a:r>
          </a:p>
          <a:p>
            <a:pPr eaLnBrk="1" hangingPunct="1">
              <a:lnSpc>
                <a:spcPct val="90000"/>
              </a:lnSpc>
              <a:buFont typeface="Arial" pitchFamily="127" charset="0"/>
              <a:buNone/>
            </a:pPr>
            <a:r>
              <a:rPr lang="en-US" sz="1200">
                <a:latin typeface="Arial" pitchFamily="127" charset="0"/>
              </a:rPr>
              <a:t>  &lt;![CDATA[</a:t>
            </a:r>
          </a:p>
          <a:p>
            <a:pPr eaLnBrk="1" hangingPunct="1">
              <a:lnSpc>
                <a:spcPct val="90000"/>
              </a:lnSpc>
              <a:buFont typeface="Arial" pitchFamily="127" charset="0"/>
              <a:buNone/>
            </a:pPr>
            <a:r>
              <a:rPr lang="en-US" sz="1200">
                <a:latin typeface="Arial" pitchFamily="127" charset="0"/>
              </a:rPr>
              <a:t>   &lt;script&gt;</a:t>
            </a:r>
          </a:p>
          <a:p>
            <a:pPr eaLnBrk="1" hangingPunct="1">
              <a:lnSpc>
                <a:spcPct val="90000"/>
              </a:lnSpc>
              <a:buFont typeface="Arial" pitchFamily="127" charset="0"/>
              <a:buNone/>
            </a:pPr>
            <a:r>
              <a:rPr lang="en-US" sz="1200">
                <a:latin typeface="Arial" pitchFamily="127" charset="0"/>
              </a:rPr>
              <a:t>	// Bind javascript function to action ID</a:t>
            </a:r>
          </a:p>
          <a:p>
            <a:pPr eaLnBrk="1" hangingPunct="1">
              <a:lnSpc>
                <a:spcPct val="90000"/>
              </a:lnSpc>
              <a:buFont typeface="Arial" pitchFamily="127" charset="0"/>
              <a:buNone/>
            </a:pPr>
            <a:r>
              <a:rPr lang="en-US" sz="1200">
                <a:latin typeface="Arial" pitchFamily="127" charset="0"/>
              </a:rPr>
              <a:t>	function mycallback{...  }</a:t>
            </a:r>
          </a:p>
          <a:p>
            <a:pPr eaLnBrk="1" hangingPunct="1">
              <a:lnSpc>
                <a:spcPct val="90000"/>
              </a:lnSpc>
              <a:buFont typeface="Arial" pitchFamily="127" charset="0"/>
              <a:buNone/>
            </a:pPr>
            <a:r>
              <a:rPr lang="en-US" sz="1200">
                <a:latin typeface="Arial" pitchFamily="127" charset="0"/>
              </a:rPr>
              <a:t>	var myaction = {</a:t>
            </a:r>
          </a:p>
          <a:p>
            <a:pPr eaLnBrk="1" hangingPunct="1">
              <a:lnSpc>
                <a:spcPct val="90000"/>
              </a:lnSpc>
              <a:buFont typeface="Arial" pitchFamily="127" charset="0"/>
              <a:buNone/>
            </a:pPr>
            <a:r>
              <a:rPr lang="en-US" sz="1200">
                <a:latin typeface="Arial" pitchFamily="127" charset="0"/>
              </a:rPr>
              <a:t>		id: "org.samplevoip.callbyperson",</a:t>
            </a:r>
          </a:p>
          <a:p>
            <a:pPr eaLnBrk="1" hangingPunct="1">
              <a:lnSpc>
                <a:spcPct val="90000"/>
              </a:lnSpc>
              <a:buFont typeface="Arial" pitchFamily="127" charset="0"/>
              <a:buNone/>
            </a:pPr>
            <a:r>
              <a:rPr lang="en-US" sz="1200">
                <a:latin typeface="Arial" pitchFamily="127" charset="0"/>
              </a:rPr>
              <a:t>		callback: mycallback</a:t>
            </a:r>
          </a:p>
          <a:p>
            <a:pPr eaLnBrk="1" hangingPunct="1">
              <a:lnSpc>
                <a:spcPct val="90000"/>
              </a:lnSpc>
              <a:buFont typeface="Arial" pitchFamily="127" charset="0"/>
              <a:buNone/>
            </a:pPr>
            <a:r>
              <a:rPr lang="en-US" sz="1200">
                <a:latin typeface="Arial" pitchFamily="127" charset="0"/>
              </a:rPr>
              <a:t>	}</a:t>
            </a:r>
          </a:p>
          <a:p>
            <a:pPr eaLnBrk="1" hangingPunct="1">
              <a:lnSpc>
                <a:spcPct val="90000"/>
              </a:lnSpc>
              <a:buFont typeface="Arial" pitchFamily="127" charset="0"/>
              <a:buNone/>
            </a:pPr>
            <a:r>
              <a:rPr lang="en-US" sz="1200">
                <a:latin typeface="Arial" pitchFamily="127" charset="0"/>
              </a:rPr>
              <a:t>	container.actions.addAction(myaction);</a:t>
            </a:r>
          </a:p>
          <a:p>
            <a:pPr eaLnBrk="1" hangingPunct="1">
              <a:lnSpc>
                <a:spcPct val="90000"/>
              </a:lnSpc>
              <a:buFont typeface="Arial" pitchFamily="127" charset="0"/>
              <a:buNone/>
            </a:pPr>
            <a:r>
              <a:rPr lang="en-US" sz="1200">
                <a:latin typeface="Arial" pitchFamily="127" charset="0"/>
              </a:rPr>
              <a:t>   &lt;/script&gt;</a:t>
            </a:r>
          </a:p>
          <a:p>
            <a:pPr eaLnBrk="1" hangingPunct="1">
              <a:lnSpc>
                <a:spcPct val="90000"/>
              </a:lnSpc>
              <a:buFont typeface="Arial" pitchFamily="127" charset="0"/>
              <a:buNone/>
            </a:pPr>
            <a:r>
              <a:rPr lang="en-US" sz="1200">
                <a:latin typeface="Arial" pitchFamily="127" charset="0"/>
              </a:rPr>
              <a:t>  ]]&gt;</a:t>
            </a:r>
          </a:p>
          <a:p>
            <a:pPr eaLnBrk="1" hangingPunct="1">
              <a:lnSpc>
                <a:spcPct val="90000"/>
              </a:lnSpc>
              <a:buFont typeface="Arial" pitchFamily="127" charset="0"/>
              <a:buNone/>
            </a:pPr>
            <a:r>
              <a:rPr lang="en-US" sz="1200">
                <a:latin typeface="Arial" pitchFamily="127" charset="0"/>
              </a:rPr>
              <a:t> &lt;/Content&gt;</a:t>
            </a:r>
          </a:p>
          <a:p>
            <a:pPr eaLnBrk="1" hangingPunct="1">
              <a:lnSpc>
                <a:spcPct val="90000"/>
              </a:lnSpc>
              <a:buFont typeface="Arial" pitchFamily="127" charset="0"/>
              <a:buNone/>
            </a:pPr>
            <a:r>
              <a:rPr lang="en-US" sz="1200">
                <a:latin typeface="Arial" pitchFamily="127" charset="0"/>
              </a:rPr>
              <a:t>&lt;/Module&gt;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pPr eaLnBrk="1" hangingPunct="1"/>
            <a:r>
              <a:rPr lang="en-US" sz="3200"/>
              <a:t>Thanks to OpenSocial and Shindig Community</a:t>
            </a:r>
            <a:endParaRPr lang="en-US" sz="4000"/>
          </a:p>
        </p:txBody>
      </p:sp>
      <p:sp>
        <p:nvSpPr>
          <p:cNvPr id="22530" name="Rectangle 3"/>
          <p:cNvSpPr>
            <a:spLocks noGrp="1"/>
          </p:cNvSpPr>
          <p:nvPr>
            <p:ph type="body" idx="4294967295"/>
          </p:nvPr>
        </p:nvSpPr>
        <p:spPr/>
        <p:txBody>
          <a:bodyPr/>
          <a:lstStyle/>
          <a:p>
            <a:pPr algn="ctr" eaLnBrk="1" hangingPunct="1"/>
            <a:r>
              <a:rPr lang="en-US" sz="2800"/>
              <a:t>Come see us at the Poster Session!</a:t>
            </a:r>
          </a:p>
          <a:p>
            <a:pPr algn="ctr" eaLnBrk="1" hangingPunct="1"/>
            <a:endParaRPr lang="en-US" sz="2800"/>
          </a:p>
          <a:p>
            <a:pPr algn="ctr" eaLnBrk="1" hangingPunct="1"/>
            <a:r>
              <a:rPr lang="en-US" sz="2800"/>
              <a:t>Check out demos and test your gadgets with OpenSocial 2.0!</a:t>
            </a:r>
          </a:p>
          <a:p>
            <a:pPr algn="ctr" eaLnBrk="1" hangingPunct="1"/>
            <a:endParaRPr lang="en-US" sz="2800"/>
          </a:p>
          <a:p>
            <a:pPr algn="ctr" eaLnBrk="1" hangingPunct="1">
              <a:buFont typeface="Arial" pitchFamily="127" charset="0"/>
              <a:buNone/>
            </a:pPr>
            <a:r>
              <a:rPr lang="en-US" sz="2800"/>
              <a:t>Sandbox.opensocial2.org:8080</a:t>
            </a:r>
          </a:p>
          <a:p>
            <a:pPr algn="ctr" eaLnBrk="1" hangingPunct="1"/>
            <a:endParaRPr lang="en-US"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Title 1"/>
          <p:cNvSpPr>
            <a:spLocks noGrp="1"/>
          </p:cNvSpPr>
          <p:nvPr>
            <p:ph type="title" idx="4294967295"/>
          </p:nvPr>
        </p:nvSpPr>
        <p:spPr>
          <a:xfrm>
            <a:off x="457200" y="231775"/>
            <a:ext cx="6969125" cy="757238"/>
          </a:xfrm>
        </p:spPr>
        <p:txBody>
          <a:bodyPr/>
          <a:lstStyle/>
          <a:p>
            <a:pPr eaLnBrk="1" hangingPunct="1"/>
            <a:r>
              <a:rPr lang="en-US" sz="4000"/>
              <a:t>Team</a:t>
            </a:r>
          </a:p>
        </p:txBody>
      </p:sp>
      <p:sp>
        <p:nvSpPr>
          <p:cNvPr id="9218" name="Date Placeholder 3"/>
          <p:cNvSpPr txBox="1">
            <a:spLocks noGrp="1"/>
          </p:cNvSpPr>
          <p:nvPr/>
        </p:nvSpPr>
        <p:spPr bwMode="auto">
          <a:xfrm>
            <a:off x="457200" y="6356350"/>
            <a:ext cx="2133600" cy="365125"/>
          </a:xfrm>
          <a:prstGeom prst="rect">
            <a:avLst/>
          </a:prstGeom>
          <a:noFill/>
          <a:ln w="9525">
            <a:noFill/>
            <a:miter lim="800000"/>
            <a:headEnd/>
            <a:tailEnd/>
          </a:ln>
        </p:spPr>
        <p:txBody>
          <a:bodyPr anchor="ctr">
            <a:prstTxWarp prst="textNoShape">
              <a:avLst/>
            </a:prstTxWarp>
          </a:bodyPr>
          <a:lstStyle/>
          <a:p>
            <a:r>
              <a:rPr lang="en-US" sz="1200">
                <a:solidFill>
                  <a:srgbClr val="FDC000"/>
                </a:solidFill>
                <a:latin typeface="Calibri" pitchFamily="127" charset="0"/>
              </a:rPr>
              <a:t>12-May-2011</a:t>
            </a:r>
          </a:p>
        </p:txBody>
      </p:sp>
      <p:sp>
        <p:nvSpPr>
          <p:cNvPr id="9219"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prstTxWarp prst="textNoShape">
              <a:avLst/>
            </a:prstTxWarp>
          </a:bodyPr>
          <a:lstStyle/>
          <a:p>
            <a:pPr algn="ctr"/>
            <a:r>
              <a:rPr lang="en-US" sz="1200">
                <a:solidFill>
                  <a:srgbClr val="FDC000"/>
                </a:solidFill>
                <a:latin typeface="Calibri" pitchFamily="127" charset="0"/>
              </a:rPr>
              <a:t>#openapprevolution</a:t>
            </a:r>
          </a:p>
        </p:txBody>
      </p:sp>
      <p:sp>
        <p:nvSpPr>
          <p:cNvPr id="9220"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prstTxWarp prst="textNoShape">
              <a:avLst/>
            </a:prstTxWarp>
          </a:bodyPr>
          <a:lstStyle/>
          <a:p>
            <a:pPr algn="r"/>
            <a:fld id="{69C93233-A688-46E4-8F9D-EB8A8020F3C3}" type="slidenum">
              <a:rPr lang="en-US" sz="1200">
                <a:solidFill>
                  <a:srgbClr val="FDC000"/>
                </a:solidFill>
                <a:latin typeface="Calibri" pitchFamily="127" charset="0"/>
              </a:rPr>
              <a:pPr algn="r"/>
              <a:t>2</a:t>
            </a:fld>
            <a:endParaRPr lang="en-US" sz="1200">
              <a:solidFill>
                <a:srgbClr val="FDC000"/>
              </a:solidFill>
              <a:latin typeface="Calibri" pitchFamily="127" charset="0"/>
            </a:endParaRPr>
          </a:p>
        </p:txBody>
      </p:sp>
      <p:sp>
        <p:nvSpPr>
          <p:cNvPr id="9221" name="Rectangle 7"/>
          <p:cNvSpPr>
            <a:spLocks noGrp="1"/>
          </p:cNvSpPr>
          <p:nvPr>
            <p:ph type="body" idx="4294967295"/>
          </p:nvPr>
        </p:nvSpPr>
        <p:spPr/>
        <p:txBody>
          <a:bodyPr/>
          <a:lstStyle/>
          <a:p>
            <a:pPr eaLnBrk="1" hangingPunct="1"/>
            <a:r>
              <a:rPr lang="en-US" sz="1800"/>
              <a:t>Andrew Davis</a:t>
            </a:r>
          </a:p>
          <a:p>
            <a:pPr lvl="3" eaLnBrk="1" hangingPunct="1"/>
            <a:r>
              <a:rPr lang="en-US" sz="1200"/>
              <a:t>Andrew has worked at IBM for eight years in IBM Collaboration Software on Lotus Notes and Expeditor Teams. He is responsible for bringing the web technologies including OpenSocial to desktop and web apps.  He first integrated Gadgets into Lotus Notes in 2008, with like Notes Widgets, LiveText, Catalog and Feeds.  General trouble maker in introducing new web technologies at IBM ICS.</a:t>
            </a:r>
          </a:p>
          <a:p>
            <a:pPr eaLnBrk="1" hangingPunct="1"/>
            <a:endParaRPr lang="en-US" sz="1800"/>
          </a:p>
          <a:p>
            <a:pPr eaLnBrk="1" hangingPunct="1"/>
            <a:endParaRPr lang="en-US" sz="1800"/>
          </a:p>
          <a:p>
            <a:pPr eaLnBrk="1" hangingPunct="1"/>
            <a:r>
              <a:rPr lang="en-US" sz="1800"/>
              <a:t>Ryan Baxter</a:t>
            </a:r>
          </a:p>
          <a:p>
            <a:pPr lvl="3" eaLnBrk="1" hangingPunct="1"/>
            <a:r>
              <a:rPr lang="en-US" sz="1200"/>
              <a:t>Ryan has worked for IBM for three years.  His primary focus during this time has been working on public APIs for Lotus Notes.  Recently he has become involved with the OpenSocial foundation, and over the past year has been working on several enhancements to the OpenSocial specification while at the same time providing implementations of these enhancements throughout IBM's products. @ryanjbaxter http://ryanjasonbaxter.com</a:t>
            </a:r>
          </a:p>
          <a:p>
            <a:pPr eaLnBrk="1" hangingPunct="1"/>
            <a:endParaRPr lang="en-US" sz="1800"/>
          </a:p>
          <a:p>
            <a:pPr eaLnBrk="1" hangingPunct="1"/>
            <a:endParaRPr lang="en-US" sz="1800"/>
          </a:p>
          <a:p>
            <a:pPr eaLnBrk="1" hangingPunct="1"/>
            <a:endParaRPr lang="en-US" sz="1800"/>
          </a:p>
          <a:p>
            <a:pPr eaLnBrk="1" hangingPunct="1">
              <a:buFont typeface="Arial" pitchFamily="127" charset="0"/>
              <a:buNone/>
            </a:pPr>
            <a:r>
              <a:rPr lang="en-US" sz="1800"/>
              <a:t>Special thanks to community members John Helmstead, Michael Hermanto, Ziv Horesh, Mark Weitzel and Chris Cole</a:t>
            </a:r>
          </a:p>
        </p:txBody>
      </p:sp>
      <p:pic>
        <p:nvPicPr>
          <p:cNvPr id="9222" name="Picture 8"/>
          <p:cNvPicPr>
            <a:picLocks noChangeAspect="1" noChangeArrowheads="1"/>
          </p:cNvPicPr>
          <p:nvPr/>
        </p:nvPicPr>
        <p:blipFill>
          <a:blip r:embed="rId3"/>
          <a:srcRect/>
          <a:stretch>
            <a:fillRect/>
          </a:stretch>
        </p:blipFill>
        <p:spPr bwMode="auto">
          <a:xfrm>
            <a:off x="766763" y="1625600"/>
            <a:ext cx="995362" cy="1109663"/>
          </a:xfrm>
          <a:prstGeom prst="rect">
            <a:avLst/>
          </a:prstGeom>
          <a:noFill/>
          <a:ln w="9525">
            <a:noFill/>
            <a:miter lim="800000"/>
            <a:headEnd/>
            <a:tailEnd/>
          </a:ln>
        </p:spPr>
      </p:pic>
      <p:pic>
        <p:nvPicPr>
          <p:cNvPr id="9223" name="Picture 9"/>
          <p:cNvPicPr>
            <a:picLocks noChangeAspect="1" noChangeArrowheads="1"/>
          </p:cNvPicPr>
          <p:nvPr/>
        </p:nvPicPr>
        <p:blipFill>
          <a:blip r:embed="rId4"/>
          <a:srcRect/>
          <a:stretch>
            <a:fillRect/>
          </a:stretch>
        </p:blipFill>
        <p:spPr bwMode="auto">
          <a:xfrm>
            <a:off x="784225" y="3467100"/>
            <a:ext cx="9779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231775"/>
            <a:ext cx="6969125" cy="757238"/>
          </a:xfrm>
        </p:spPr>
        <p:txBody>
          <a:bodyPr/>
          <a:lstStyle/>
          <a:p>
            <a:pPr eaLnBrk="1" hangingPunct="1"/>
            <a:r>
              <a:rPr lang="en-US" sz="4000"/>
              <a:t>Agenda</a:t>
            </a:r>
          </a:p>
        </p:txBody>
      </p:sp>
      <p:sp>
        <p:nvSpPr>
          <p:cNvPr id="9219" name="Date Placeholder 3"/>
          <p:cNvSpPr>
            <a:spLocks noGrp="1"/>
          </p:cNvSpPr>
          <p:nvPr>
            <p:ph type="dt"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ea typeface="ＭＳ Ｐゴシック" pitchFamily="127" charset="-128"/>
                <a:cs typeface="ＭＳ Ｐゴシック" pitchFamily="127" charset="-128"/>
              </a:rPr>
              <a:t>12-May-2011</a:t>
            </a:r>
          </a:p>
        </p:txBody>
      </p:sp>
      <p:sp>
        <p:nvSpPr>
          <p:cNvPr id="9220" name="Footer Placeholder 4"/>
          <p:cNvSpPr>
            <a:spLocks noGrp="1"/>
          </p:cNvSpPr>
          <p:nvPr>
            <p:ph type="ftr"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ea typeface="ＭＳ Ｐゴシック" pitchFamily="127" charset="-128"/>
                <a:cs typeface="ＭＳ Ｐゴシック" pitchFamily="127" charset="-128"/>
              </a:rPr>
              <a:t>#openapprevolution</a:t>
            </a:r>
          </a:p>
        </p:txBody>
      </p:sp>
      <p:sp>
        <p:nvSpPr>
          <p:cNvPr id="9221"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018FF2-BC85-403B-8CE8-3388CC3C1E11}" type="slidenum">
              <a:rPr lang="en-US">
                <a:ea typeface="ＭＳ Ｐゴシック" pitchFamily="127" charset="-128"/>
                <a:cs typeface="ＭＳ Ｐゴシック" pitchFamily="127" charset="-128"/>
              </a:rPr>
              <a:pPr fontAlgn="base">
                <a:spcBef>
                  <a:spcPct val="0"/>
                </a:spcBef>
                <a:spcAft>
                  <a:spcPct val="0"/>
                </a:spcAft>
                <a:defRPr/>
              </a:pPr>
              <a:t>3</a:t>
            </a:fld>
            <a:endParaRPr lang="en-US">
              <a:ea typeface="ＭＳ Ｐゴシック" pitchFamily="127" charset="-128"/>
              <a:cs typeface="ＭＳ Ｐゴシック" pitchFamily="127" charset="-128"/>
            </a:endParaRPr>
          </a:p>
        </p:txBody>
      </p:sp>
      <p:sp>
        <p:nvSpPr>
          <p:cNvPr id="10245" name="Rectangle 1030"/>
          <p:cNvSpPr>
            <a:spLocks noGrp="1"/>
          </p:cNvSpPr>
          <p:nvPr>
            <p:ph type="body" idx="4294967295"/>
          </p:nvPr>
        </p:nvSpPr>
        <p:spPr/>
        <p:txBody>
          <a:bodyPr/>
          <a:lstStyle/>
          <a:p>
            <a:pPr eaLnBrk="1" hangingPunct="1"/>
            <a:r>
              <a:rPr lang="en-US" sz="3600">
                <a:solidFill>
                  <a:schemeClr val="tx2"/>
                </a:solidFill>
              </a:rPr>
              <a:t>Enabling OpenApp Revolution for Gadget Developers on 2.0 - Sandbox</a:t>
            </a:r>
          </a:p>
          <a:p>
            <a:pPr eaLnBrk="1" hangingPunct="1"/>
            <a:r>
              <a:rPr lang="en-US" sz="3600">
                <a:solidFill>
                  <a:schemeClr val="tx2"/>
                </a:solidFill>
              </a:rPr>
              <a:t>Draft OpenSocial 2.0 Features</a:t>
            </a:r>
          </a:p>
          <a:p>
            <a:pPr lvl="1" eaLnBrk="1" hangingPunct="1"/>
            <a:r>
              <a:rPr lang="en-US"/>
              <a:t>How gadgets can make collaboration richer with Embedded Experiences</a:t>
            </a:r>
          </a:p>
          <a:p>
            <a:pPr lvl="1" eaLnBrk="1" hangingPunct="1"/>
            <a:r>
              <a:rPr lang="en-US"/>
              <a:t>How gadgets  can jump out of the box</a:t>
            </a:r>
          </a:p>
          <a:p>
            <a:pPr lvl="1" eaLnBrk="1" hangingPunct="1"/>
            <a:r>
              <a:rPr lang="en-US"/>
              <a:t>How gadgets contribute to the container page</a:t>
            </a:r>
          </a:p>
          <a:p>
            <a:pPr lvl="2" eaLnBrk="1" hangingPunct="1"/>
            <a:r>
              <a:rPr lang="en-US"/>
              <a:t>OpenSearch</a:t>
            </a:r>
          </a:p>
          <a:p>
            <a:pPr lvl="2" eaLnBrk="1" hangingPunct="1"/>
            <a:r>
              <a:rPr lang="en-US"/>
              <a:t>Declarative Actions and Selection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Rectangle 2"/>
          <p:cNvSpPr>
            <a:spLocks noGrp="1"/>
          </p:cNvSpPr>
          <p:nvPr>
            <p:ph type="title" idx="4294967295"/>
          </p:nvPr>
        </p:nvSpPr>
        <p:spPr/>
        <p:txBody>
          <a:bodyPr/>
          <a:lstStyle/>
          <a:p>
            <a:pPr eaLnBrk="1" hangingPunct="1"/>
            <a:r>
              <a:rPr lang="en-US" sz="4000"/>
              <a:t>Sandbox OpenSocial2</a:t>
            </a:r>
          </a:p>
        </p:txBody>
      </p:sp>
      <p:sp>
        <p:nvSpPr>
          <p:cNvPr id="11266" name="Rectangle 3"/>
          <p:cNvSpPr>
            <a:spLocks noGrp="1"/>
          </p:cNvSpPr>
          <p:nvPr>
            <p:ph type="body" idx="4294967295"/>
          </p:nvPr>
        </p:nvSpPr>
        <p:spPr/>
        <p:txBody>
          <a:bodyPr/>
          <a:lstStyle/>
          <a:p>
            <a:pPr eaLnBrk="1" hangingPunct="1">
              <a:lnSpc>
                <a:spcPct val="90000"/>
              </a:lnSpc>
            </a:pPr>
            <a:r>
              <a:rPr lang="en-US" sz="2400"/>
              <a:t>Deployed daily build of shindig 3.0, containing latest proposals and patches so you can try out the OpenSocial2.0 spec</a:t>
            </a:r>
          </a:p>
          <a:p>
            <a:pPr eaLnBrk="1" hangingPunct="1">
              <a:lnSpc>
                <a:spcPct val="90000"/>
              </a:lnSpc>
            </a:pPr>
            <a:r>
              <a:rPr lang="en-US" sz="2400"/>
              <a:t>Hosted on Amazon EC2 mini-instance</a:t>
            </a:r>
          </a:p>
          <a:p>
            <a:pPr eaLnBrk="1" hangingPunct="1">
              <a:lnSpc>
                <a:spcPct val="90000"/>
              </a:lnSpc>
            </a:pPr>
            <a:r>
              <a:rPr lang="en-US" sz="2400"/>
              <a:t>Sample collaboration page using common container</a:t>
            </a:r>
          </a:p>
          <a:p>
            <a:pPr lvl="1" eaLnBrk="1" hangingPunct="1">
              <a:lnSpc>
                <a:spcPct val="90000"/>
              </a:lnSpc>
            </a:pPr>
            <a:r>
              <a:rPr lang="en-US" sz="2000"/>
              <a:t>Activity Stream</a:t>
            </a:r>
          </a:p>
          <a:p>
            <a:pPr lvl="1" eaLnBrk="1" hangingPunct="1">
              <a:lnSpc>
                <a:spcPct val="90000"/>
              </a:lnSpc>
            </a:pPr>
            <a:r>
              <a:rPr lang="en-US" sz="2000"/>
              <a:t>Inbox</a:t>
            </a:r>
          </a:p>
          <a:p>
            <a:pPr lvl="1" eaLnBrk="1" hangingPunct="1">
              <a:lnSpc>
                <a:spcPct val="90000"/>
              </a:lnSpc>
            </a:pPr>
            <a:r>
              <a:rPr lang="en-US" sz="2000"/>
              <a:t>Gadget Sidebar</a:t>
            </a:r>
          </a:p>
          <a:p>
            <a:pPr eaLnBrk="1" hangingPunct="1">
              <a:lnSpc>
                <a:spcPct val="90000"/>
              </a:lnSpc>
            </a:pPr>
            <a:r>
              <a:rPr lang="en-US" sz="2400"/>
              <a:t>Gadget Developrs can</a:t>
            </a:r>
          </a:p>
          <a:p>
            <a:pPr lvl="1" eaLnBrk="1" hangingPunct="1">
              <a:lnSpc>
                <a:spcPct val="90000"/>
              </a:lnSpc>
            </a:pPr>
            <a:r>
              <a:rPr lang="en-US" sz="2000"/>
              <a:t>Ability to add gadgets, try new APIs</a:t>
            </a:r>
          </a:p>
          <a:p>
            <a:pPr lvl="1" eaLnBrk="1" hangingPunct="1">
              <a:lnSpc>
                <a:spcPct val="90000"/>
              </a:lnSpc>
            </a:pPr>
            <a:r>
              <a:rPr lang="en-US" sz="2000"/>
              <a:t>Test embedded experiences gadget in activity stream</a:t>
            </a:r>
          </a:p>
          <a:p>
            <a:pPr eaLnBrk="1" hangingPunct="1">
              <a:lnSpc>
                <a:spcPct val="90000"/>
              </a:lnSpc>
            </a:pPr>
            <a:r>
              <a:rPr lang="en-US" sz="2400"/>
              <a:t>Plan is to clean up, fully automate daily deployment and contribute to the community if OpenSocial/Shindig interested</a:t>
            </a:r>
          </a:p>
          <a:p>
            <a:pPr eaLnBrk="1" hangingPunct="1">
              <a:lnSpc>
                <a:spcPct val="90000"/>
              </a:lnSpc>
            </a:pP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Rectangle 2"/>
          <p:cNvSpPr>
            <a:spLocks noGrp="1"/>
          </p:cNvSpPr>
          <p:nvPr>
            <p:ph type="title" idx="4294967295"/>
          </p:nvPr>
        </p:nvSpPr>
        <p:spPr/>
        <p:txBody>
          <a:bodyPr/>
          <a:lstStyle/>
          <a:p>
            <a:pPr eaLnBrk="1" hangingPunct="1"/>
            <a:r>
              <a:rPr lang="en-US" sz="4000"/>
              <a:t>Embedded Experiences</a:t>
            </a:r>
          </a:p>
        </p:txBody>
      </p:sp>
      <p:sp>
        <p:nvSpPr>
          <p:cNvPr id="12290" name="Rectangle 3"/>
          <p:cNvSpPr>
            <a:spLocks noGrp="1"/>
          </p:cNvSpPr>
          <p:nvPr>
            <p:ph type="body" idx="4294967295"/>
          </p:nvPr>
        </p:nvSpPr>
        <p:spPr/>
        <p:txBody>
          <a:bodyPr/>
          <a:lstStyle/>
          <a:p>
            <a:pPr eaLnBrk="1" hangingPunct="1">
              <a:lnSpc>
                <a:spcPct val="90000"/>
              </a:lnSpc>
            </a:pPr>
            <a:r>
              <a:rPr lang="en-US" sz="2800"/>
              <a:t>Delegate rendering of content to trusted gadgets in activity streams,  email, etc</a:t>
            </a:r>
          </a:p>
          <a:p>
            <a:pPr eaLnBrk="1" hangingPunct="1">
              <a:lnSpc>
                <a:spcPct val="90000"/>
              </a:lnSpc>
            </a:pPr>
            <a:r>
              <a:rPr lang="en-US" sz="2800"/>
              <a:t>Spec:</a:t>
            </a:r>
          </a:p>
          <a:p>
            <a:pPr lvl="1" eaLnBrk="1" hangingPunct="1">
              <a:lnSpc>
                <a:spcPct val="90000"/>
              </a:lnSpc>
            </a:pPr>
            <a:r>
              <a:rPr lang="en-US" sz="1400"/>
              <a:t>http://opensocial-resources.googlecode.com/svn/spec/2.0/Core-Gadget.xml#Embedded-Experiences</a:t>
            </a:r>
            <a:endParaRPr lang="en-US" sz="2400"/>
          </a:p>
          <a:p>
            <a:pPr eaLnBrk="1" hangingPunct="1">
              <a:lnSpc>
                <a:spcPct val="90000"/>
              </a:lnSpc>
            </a:pPr>
            <a:r>
              <a:rPr lang="en-US" sz="2800"/>
              <a:t>Data Model - JSON and XML</a:t>
            </a:r>
          </a:p>
          <a:p>
            <a:pPr>
              <a:lnSpc>
                <a:spcPct val="90000"/>
              </a:lnSpc>
              <a:buFont typeface="Arial" pitchFamily="127" charset="0"/>
              <a:buNone/>
            </a:pPr>
            <a:r>
              <a:rPr lang="en-US" sz="1600">
                <a:latin typeface="Arial" pitchFamily="127" charset="0"/>
              </a:rPr>
              <a:t>"embed" : {</a:t>
            </a:r>
          </a:p>
          <a:p>
            <a:pPr>
              <a:lnSpc>
                <a:spcPct val="90000"/>
              </a:lnSpc>
              <a:buFont typeface="Arial" pitchFamily="127" charset="0"/>
              <a:buNone/>
            </a:pPr>
            <a:r>
              <a:rPr lang="en-US" sz="1600">
                <a:latin typeface="Arial" pitchFamily="127" charset="0"/>
              </a:rPr>
              <a:t>    "url" : "http://www.example.com/embedded/123",</a:t>
            </a:r>
          </a:p>
          <a:p>
            <a:pPr>
              <a:lnSpc>
                <a:spcPct val="90000"/>
              </a:lnSpc>
              <a:buFont typeface="Arial" pitchFamily="127" charset="0"/>
              <a:buNone/>
            </a:pPr>
            <a:r>
              <a:rPr lang="en-US" sz="1600">
                <a:latin typeface="Arial" pitchFamily="127" charset="0"/>
              </a:rPr>
              <a:t>    "gadget" : "http://www.example.com/embedded/gadget.xml",</a:t>
            </a:r>
          </a:p>
          <a:p>
            <a:pPr>
              <a:lnSpc>
                <a:spcPct val="90000"/>
              </a:lnSpc>
              <a:buFont typeface="Arial" pitchFamily="127" charset="0"/>
              <a:buNone/>
            </a:pPr>
            <a:r>
              <a:rPr lang="en-US" sz="1600">
                <a:latin typeface="Arial" pitchFamily="127" charset="0"/>
              </a:rPr>
              <a:t>    "context" : { </a:t>
            </a:r>
          </a:p>
          <a:p>
            <a:pPr>
              <a:lnSpc>
                <a:spcPct val="90000"/>
              </a:lnSpc>
              <a:buFont typeface="Arial" pitchFamily="127" charset="0"/>
              <a:buNone/>
            </a:pPr>
            <a:r>
              <a:rPr lang="en-US" sz="1600">
                <a:latin typeface="Arial" pitchFamily="127" charset="0"/>
              </a:rPr>
              <a:t>      "title" : "Hello World",</a:t>
            </a:r>
          </a:p>
          <a:p>
            <a:pPr>
              <a:lnSpc>
                <a:spcPct val="90000"/>
              </a:lnSpc>
              <a:buFont typeface="Arial" pitchFamily="127" charset="0"/>
              <a:buNone/>
            </a:pPr>
            <a:r>
              <a:rPr lang="en-US" sz="1600">
                <a:latin typeface="Arial" pitchFamily="127" charset="0"/>
              </a:rPr>
              <a:t>      "id" : 123</a:t>
            </a:r>
          </a:p>
          <a:p>
            <a:pPr>
              <a:lnSpc>
                <a:spcPct val="90000"/>
              </a:lnSpc>
              <a:buFont typeface="Arial" pitchFamily="127" charset="0"/>
              <a:buNone/>
            </a:pPr>
            <a:r>
              <a:rPr lang="en-US" sz="1600">
                <a:latin typeface="Arial" pitchFamily="127" charset="0"/>
              </a:rPr>
              <a:t>    }</a:t>
            </a:r>
          </a:p>
          <a:p>
            <a:pPr>
              <a:lnSpc>
                <a:spcPct val="90000"/>
              </a:lnSpc>
              <a:buFont typeface="Arial" pitchFamily="127" charset="0"/>
              <a:buNone/>
            </a:pPr>
            <a:r>
              <a:rPr lang="en-US" sz="1600">
                <a:latin typeface="Arial" pitchFamily="127" charset="0"/>
              </a:rPr>
              <a:t>  "previewImage" : "http://www.exmaple.com/embedded/123.png"</a:t>
            </a:r>
          </a:p>
          <a:p>
            <a:pPr>
              <a:lnSpc>
                <a:spcPct val="90000"/>
              </a:lnSpc>
              <a:buFont typeface="Arial" pitchFamily="127" charset="0"/>
              <a:buNone/>
            </a:pPr>
            <a:r>
              <a:rPr lang="en-US" sz="1600">
                <a:latin typeface="Arial" pitchFamily="127" charset="0"/>
              </a:rPr>
              <a:t>}</a:t>
            </a:r>
            <a:endParaRPr lang="en-US" sz="1400">
              <a:latin typeface="Arial" pitchFamily="127" charset="0"/>
            </a:endParaRPr>
          </a:p>
          <a:p>
            <a:pPr lvl="1" eaLnBrk="1" hangingPunct="1">
              <a:lnSpc>
                <a:spcPct val="90000"/>
              </a:lnSpc>
              <a:buFont typeface="Arial" pitchFamily="127" charset="0"/>
              <a:buNone/>
            </a:pPr>
            <a:endParaRPr lang="en-US"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p:txBody>
          <a:bodyPr/>
          <a:lstStyle/>
          <a:p>
            <a:pPr eaLnBrk="1" hangingPunct="1"/>
            <a:r>
              <a:rPr lang="en-US" sz="2800"/>
              <a:t>Payload in MIME Email</a:t>
            </a:r>
            <a:endParaRPr lang="en-US" sz="1800"/>
          </a:p>
        </p:txBody>
      </p:sp>
      <p:sp>
        <p:nvSpPr>
          <p:cNvPr id="13314" name="Rectangle 3"/>
          <p:cNvSpPr>
            <a:spLocks noGrp="1"/>
          </p:cNvSpPr>
          <p:nvPr>
            <p:ph type="body" idx="4294967295"/>
          </p:nvPr>
        </p:nvSpPr>
        <p:spPr>
          <a:xfrm>
            <a:off x="457200" y="989013"/>
            <a:ext cx="8229600" cy="4838700"/>
          </a:xfrm>
        </p:spPr>
        <p:txBody>
          <a:bodyPr/>
          <a:lstStyle/>
          <a:p>
            <a:pPr eaLnBrk="1" hangingPunct="1">
              <a:lnSpc>
                <a:spcPct val="90000"/>
              </a:lnSpc>
              <a:buFont typeface="Arial" pitchFamily="127" charset="0"/>
              <a:buNone/>
            </a:pPr>
            <a:r>
              <a:rPr lang="en-US" sz="1300">
                <a:latin typeface="Arial" pitchFamily="127" charset="0"/>
              </a:rPr>
              <a:t>From: notifications@socialnetwork.com</a:t>
            </a:r>
          </a:p>
          <a:p>
            <a:pPr eaLnBrk="1" hangingPunct="1">
              <a:lnSpc>
                <a:spcPct val="90000"/>
              </a:lnSpc>
              <a:buFont typeface="Arial" pitchFamily="127" charset="0"/>
              <a:buNone/>
            </a:pPr>
            <a:r>
              <a:rPr lang="en-US" sz="1300">
                <a:latin typeface="Arial" pitchFamily="127" charset="0"/>
              </a:rPr>
              <a:t>To: johndoe@example.com</a:t>
            </a:r>
          </a:p>
          <a:p>
            <a:pPr eaLnBrk="1" hangingPunct="1">
              <a:lnSpc>
                <a:spcPct val="90000"/>
              </a:lnSpc>
              <a:buFont typeface="Arial" pitchFamily="127" charset="0"/>
              <a:buNone/>
            </a:pPr>
            <a:r>
              <a:rPr lang="en-US" sz="1300">
                <a:latin typeface="Arial" pitchFamily="127" charset="0"/>
              </a:rPr>
              <a:t>Subject: Social Network: Mary Has Commented On Your Status</a:t>
            </a:r>
          </a:p>
          <a:p>
            <a:pPr eaLnBrk="1" hangingPunct="1">
              <a:lnSpc>
                <a:spcPct val="90000"/>
              </a:lnSpc>
              <a:buFont typeface="Arial" pitchFamily="127" charset="0"/>
              <a:buNone/>
            </a:pPr>
            <a:r>
              <a:rPr lang="en-US" sz="1300">
                <a:latin typeface="Arial" pitchFamily="127" charset="0"/>
              </a:rPr>
              <a:t>MIME-Version: 1.0</a:t>
            </a:r>
          </a:p>
          <a:p>
            <a:pPr eaLnBrk="1" hangingPunct="1">
              <a:lnSpc>
                <a:spcPct val="90000"/>
              </a:lnSpc>
              <a:buFont typeface="Arial" pitchFamily="127" charset="0"/>
              <a:buNone/>
            </a:pPr>
            <a:r>
              <a:rPr lang="en-US" sz="1300">
                <a:latin typeface="Arial" pitchFamily="127" charset="0"/>
              </a:rPr>
              <a:t>Content-Type: multipart/alternative;</a:t>
            </a:r>
          </a:p>
          <a:p>
            <a:pPr eaLnBrk="1" hangingPunct="1">
              <a:lnSpc>
                <a:spcPct val="90000"/>
              </a:lnSpc>
              <a:buFont typeface="Arial" pitchFamily="127" charset="0"/>
              <a:buNone/>
            </a:pPr>
            <a:r>
              <a:rPr lang="en-US" sz="1300">
                <a:latin typeface="Arial" pitchFamily="127" charset="0"/>
              </a:rPr>
              <a:t>        boundary="XXXXboundary text"</a:t>
            </a:r>
          </a:p>
          <a:p>
            <a:pPr eaLnBrk="1" hangingPunct="1">
              <a:lnSpc>
                <a:spcPct val="90000"/>
              </a:lnSpc>
              <a:buFont typeface="Arial" pitchFamily="127" charset="0"/>
              <a:buNone/>
            </a:pPr>
            <a:endParaRPr lang="en-US" sz="1300">
              <a:latin typeface="Arial" pitchFamily="127" charset="0"/>
            </a:endParaRPr>
          </a:p>
          <a:p>
            <a:pPr eaLnBrk="1" hangingPunct="1">
              <a:lnSpc>
                <a:spcPct val="90000"/>
              </a:lnSpc>
              <a:buFont typeface="Arial" pitchFamily="127" charset="0"/>
              <a:buNone/>
            </a:pPr>
            <a:r>
              <a:rPr lang="en-US" sz="1300">
                <a:latin typeface="Arial" pitchFamily="127" charset="0"/>
              </a:rPr>
              <a:t>Mary has commented on your status.</a:t>
            </a:r>
          </a:p>
          <a:p>
            <a:pPr eaLnBrk="1" hangingPunct="1">
              <a:lnSpc>
                <a:spcPct val="90000"/>
              </a:lnSpc>
              <a:buFont typeface="Arial" pitchFamily="127" charset="0"/>
              <a:buNone/>
            </a:pPr>
            <a:endParaRPr lang="en-US" sz="1300">
              <a:latin typeface="Arial" pitchFamily="127" charset="0"/>
            </a:endParaRPr>
          </a:p>
          <a:p>
            <a:pPr eaLnBrk="1" hangingPunct="1">
              <a:lnSpc>
                <a:spcPct val="90000"/>
              </a:lnSpc>
              <a:buFont typeface="Arial" pitchFamily="127" charset="0"/>
              <a:buNone/>
            </a:pPr>
            <a:r>
              <a:rPr lang="en-US" sz="1300">
                <a:latin typeface="Arial" pitchFamily="127" charset="0"/>
              </a:rPr>
              <a:t>--XXXXboundary text </a:t>
            </a:r>
          </a:p>
          <a:p>
            <a:pPr eaLnBrk="1" hangingPunct="1">
              <a:lnSpc>
                <a:spcPct val="90000"/>
              </a:lnSpc>
              <a:buFont typeface="Arial" pitchFamily="127" charset="0"/>
              <a:buNone/>
            </a:pPr>
            <a:r>
              <a:rPr lang="en-US" sz="1300">
                <a:latin typeface="Arial" pitchFamily="127" charset="0"/>
              </a:rPr>
              <a:t>Content-Type: text/plain</a:t>
            </a:r>
          </a:p>
          <a:p>
            <a:pPr eaLnBrk="1" hangingPunct="1">
              <a:lnSpc>
                <a:spcPct val="90000"/>
              </a:lnSpc>
              <a:buFont typeface="Arial" pitchFamily="127" charset="0"/>
              <a:buNone/>
            </a:pPr>
            <a:endParaRPr lang="en-US" sz="1300">
              <a:latin typeface="Arial" pitchFamily="127" charset="0"/>
            </a:endParaRPr>
          </a:p>
          <a:p>
            <a:pPr eaLnBrk="1" hangingPunct="1">
              <a:lnSpc>
                <a:spcPct val="90000"/>
              </a:lnSpc>
              <a:buFont typeface="Arial" pitchFamily="127" charset="0"/>
              <a:buNone/>
            </a:pPr>
            <a:r>
              <a:rPr lang="en-US" sz="1300">
                <a:latin typeface="Arial" pitchFamily="127" charset="0"/>
              </a:rPr>
              <a:t>Mary has commeneted on your status.</a:t>
            </a:r>
          </a:p>
          <a:p>
            <a:pPr eaLnBrk="1" hangingPunct="1">
              <a:lnSpc>
                <a:spcPct val="90000"/>
              </a:lnSpc>
              <a:buFont typeface="Arial" pitchFamily="127" charset="0"/>
              <a:buNone/>
            </a:pPr>
            <a:endParaRPr lang="en-US" sz="1300">
              <a:latin typeface="Arial" pitchFamily="127" charset="0"/>
            </a:endParaRPr>
          </a:p>
          <a:p>
            <a:pPr eaLnBrk="1" hangingPunct="1">
              <a:lnSpc>
                <a:spcPct val="90000"/>
              </a:lnSpc>
              <a:buFont typeface="Arial" pitchFamily="127" charset="0"/>
              <a:buNone/>
            </a:pPr>
            <a:r>
              <a:rPr lang="en-US" sz="1300">
                <a:latin typeface="Arial" pitchFamily="127" charset="0"/>
              </a:rPr>
              <a:t>--XXXXboundary text</a:t>
            </a:r>
          </a:p>
          <a:p>
            <a:pPr eaLnBrk="1" hangingPunct="1">
              <a:lnSpc>
                <a:spcPct val="90000"/>
              </a:lnSpc>
              <a:buFont typeface="Arial" pitchFamily="127" charset="0"/>
              <a:buNone/>
            </a:pPr>
            <a:r>
              <a:rPr lang="en-US" sz="1300">
                <a:solidFill>
                  <a:srgbClr val="FDC000"/>
                </a:solidFill>
                <a:latin typeface="Arial" pitchFamily="127" charset="0"/>
              </a:rPr>
              <a:t>Content-Type: application/embed+json</a:t>
            </a:r>
          </a:p>
          <a:p>
            <a:pPr eaLnBrk="1" hangingPunct="1">
              <a:lnSpc>
                <a:spcPct val="90000"/>
              </a:lnSpc>
              <a:buFont typeface="Arial" pitchFamily="127" charset="0"/>
              <a:buNone/>
            </a:pPr>
            <a:r>
              <a:rPr lang="en-US" sz="1300">
                <a:solidFill>
                  <a:srgbClr val="FDC000"/>
                </a:solidFill>
                <a:latin typeface="Arial" pitchFamily="127" charset="0"/>
              </a:rPr>
              <a:t>{</a:t>
            </a:r>
          </a:p>
          <a:p>
            <a:pPr eaLnBrk="1" hangingPunct="1">
              <a:lnSpc>
                <a:spcPct val="90000"/>
              </a:lnSpc>
              <a:buFont typeface="Arial" pitchFamily="127" charset="0"/>
              <a:buNone/>
            </a:pPr>
            <a:r>
              <a:rPr lang="en-US" sz="1300">
                <a:solidFill>
                  <a:srgbClr val="FDC000"/>
                </a:solidFill>
                <a:latin typeface="Arial" pitchFamily="127" charset="0"/>
              </a:rPr>
              <a:t>  "gadget" : "http://www.socialnetwork.com/embedded/commentgadget.xml",</a:t>
            </a:r>
          </a:p>
          <a:p>
            <a:pPr eaLnBrk="1" hangingPunct="1">
              <a:lnSpc>
                <a:spcPct val="90000"/>
              </a:lnSpc>
              <a:buFont typeface="Arial" pitchFamily="127" charset="0"/>
              <a:buNone/>
            </a:pPr>
            <a:r>
              <a:rPr lang="en-US" sz="1300">
                <a:solidFill>
                  <a:srgbClr val="FDC000"/>
                </a:solidFill>
                <a:latin typeface="Arial" pitchFamily="127" charset="0"/>
              </a:rPr>
              <a:t>  "context" : 123</a:t>
            </a:r>
          </a:p>
          <a:p>
            <a:pPr eaLnBrk="1" hangingPunct="1">
              <a:lnSpc>
                <a:spcPct val="90000"/>
              </a:lnSpc>
              <a:buFont typeface="Arial" pitchFamily="127" charset="0"/>
              <a:buNone/>
            </a:pPr>
            <a:r>
              <a:rPr lang="en-US" sz="1300">
                <a:solidFill>
                  <a:srgbClr val="FDC000"/>
                </a:solidFill>
                <a:latin typeface="Arial" pitchFamily="127" charset="0"/>
              </a:rPr>
              <a:t>}</a:t>
            </a:r>
          </a:p>
          <a:p>
            <a:pPr eaLnBrk="1" hangingPunct="1">
              <a:lnSpc>
                <a:spcPct val="90000"/>
              </a:lnSpc>
              <a:buFont typeface="Arial" pitchFamily="127" charset="0"/>
              <a:buNone/>
            </a:pPr>
            <a:r>
              <a:rPr lang="en-US" sz="1300">
                <a:latin typeface="Arial" pitchFamily="127" charset="0"/>
              </a:rPr>
              <a:t>--XXXXboundary text</a:t>
            </a:r>
          </a:p>
          <a:p>
            <a:pPr eaLnBrk="1" hangingPunct="1">
              <a:lnSpc>
                <a:spcPct val="90000"/>
              </a:lnSpc>
              <a:buFont typeface="Arial" pitchFamily="127" charset="0"/>
              <a:buNone/>
            </a:pPr>
            <a:r>
              <a:rPr lang="en-US" sz="1300">
                <a:latin typeface="Arial" pitchFamily="127" charset="0"/>
              </a:rPr>
              <a:t>Content-Type: text/html</a:t>
            </a:r>
          </a:p>
          <a:p>
            <a:pPr eaLnBrk="1" hangingPunct="1">
              <a:lnSpc>
                <a:spcPct val="90000"/>
              </a:lnSpc>
              <a:buFont typeface="Arial" pitchFamily="127" charset="0"/>
              <a:buNone/>
            </a:pPr>
            <a:endParaRPr lang="en-US" sz="1300">
              <a:latin typeface="Arial" pitchFamily="127" charset="0"/>
            </a:endParaRPr>
          </a:p>
          <a:p>
            <a:pPr eaLnBrk="1" hangingPunct="1">
              <a:lnSpc>
                <a:spcPct val="90000"/>
              </a:lnSpc>
              <a:buFont typeface="Arial" pitchFamily="127" charset="0"/>
              <a:buNone/>
            </a:pPr>
            <a:r>
              <a:rPr lang="en-US" sz="1300">
                <a:latin typeface="Arial" pitchFamily="127" charset="0"/>
              </a:rPr>
              <a:t>&lt;html&gt;</a:t>
            </a:r>
          </a:p>
          <a:p>
            <a:pPr eaLnBrk="1" hangingPunct="1">
              <a:lnSpc>
                <a:spcPct val="90000"/>
              </a:lnSpc>
              <a:buFont typeface="Arial" pitchFamily="127" charset="0"/>
              <a:buNone/>
            </a:pPr>
            <a:r>
              <a:rPr lang="en-US" sz="1300">
                <a:latin typeface="Arial" pitchFamily="127" charset="0"/>
              </a:rPr>
              <a:t>&lt;!-- HTML representation here --&gt;</a:t>
            </a:r>
          </a:p>
          <a:p>
            <a:pPr eaLnBrk="1" hangingPunct="1">
              <a:lnSpc>
                <a:spcPct val="90000"/>
              </a:lnSpc>
              <a:buFont typeface="Arial" pitchFamily="127" charset="0"/>
              <a:buNone/>
            </a:pPr>
            <a:r>
              <a:rPr lang="en-US" sz="1300">
                <a:latin typeface="Arial" pitchFamily="127" charset="0"/>
              </a:rPr>
              <a:t>&lt;/html&gt;</a:t>
            </a:r>
            <a:endParaRPr lang="en-US" sz="1200">
              <a:latin typeface="Arial" pitchFamily="127"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pPr eaLnBrk="1" hangingPunct="1"/>
            <a:r>
              <a:rPr lang="en-US" sz="2800"/>
              <a:t>Example EE Gadget</a:t>
            </a:r>
            <a:endParaRPr lang="en-US" sz="1800"/>
          </a:p>
        </p:txBody>
      </p:sp>
      <p:sp>
        <p:nvSpPr>
          <p:cNvPr id="14338" name="Rectangle 3"/>
          <p:cNvSpPr>
            <a:spLocks noGrp="1"/>
          </p:cNvSpPr>
          <p:nvPr>
            <p:ph type="body" idx="4294967295"/>
          </p:nvPr>
        </p:nvSpPr>
        <p:spPr>
          <a:xfrm>
            <a:off x="457200" y="1287463"/>
            <a:ext cx="8229600" cy="5337175"/>
          </a:xfrm>
        </p:spPr>
        <p:txBody>
          <a:bodyPr/>
          <a:lstStyle/>
          <a:p>
            <a:pPr eaLnBrk="1" hangingPunct="1">
              <a:lnSpc>
                <a:spcPct val="90000"/>
              </a:lnSpc>
              <a:buFont typeface="Arial" pitchFamily="127" charset="0"/>
              <a:buNone/>
            </a:pPr>
            <a:r>
              <a:rPr lang="en-US" sz="1400">
                <a:latin typeface="Arial" pitchFamily="127" charset="0"/>
              </a:rPr>
              <a:t>&lt;Module&gt;</a:t>
            </a:r>
          </a:p>
          <a:p>
            <a:pPr eaLnBrk="1" hangingPunct="1">
              <a:lnSpc>
                <a:spcPct val="90000"/>
              </a:lnSpc>
              <a:buFont typeface="Arial" pitchFamily="127" charset="0"/>
              <a:buNone/>
            </a:pPr>
            <a:r>
              <a:rPr lang="en-US" sz="1400">
                <a:latin typeface="Arial" pitchFamily="127" charset="0"/>
              </a:rPr>
              <a:t>  &lt;ModulePrefs title="Embedded Experiences Test" description="Tests the embedded experiences APIs."&gt;</a:t>
            </a:r>
          </a:p>
          <a:p>
            <a:pPr eaLnBrk="1" hangingPunct="1">
              <a:lnSpc>
                <a:spcPct val="90000"/>
              </a:lnSpc>
              <a:buFont typeface="Arial" pitchFamily="127" charset="0"/>
              <a:buNone/>
            </a:pPr>
            <a:r>
              <a:rPr lang="en-US" sz="1400">
                <a:latin typeface="Arial" pitchFamily="127" charset="0"/>
              </a:rPr>
              <a:t>    &lt;Require feature="embedded-experiences"&gt;&lt;/Require&gt;</a:t>
            </a:r>
          </a:p>
          <a:p>
            <a:pPr eaLnBrk="1" hangingPunct="1">
              <a:lnSpc>
                <a:spcPct val="90000"/>
              </a:lnSpc>
              <a:buFont typeface="Arial" pitchFamily="127" charset="0"/>
              <a:buNone/>
            </a:pPr>
            <a:r>
              <a:rPr lang="en-US" sz="1400">
                <a:latin typeface="Arial" pitchFamily="127" charset="0"/>
              </a:rPr>
              <a:t>  &lt;/ModulePrefs&gt;</a:t>
            </a:r>
          </a:p>
          <a:p>
            <a:pPr eaLnBrk="1" hangingPunct="1">
              <a:lnSpc>
                <a:spcPct val="90000"/>
              </a:lnSpc>
              <a:buFont typeface="Arial" pitchFamily="127" charset="0"/>
              <a:buNone/>
            </a:pPr>
            <a:r>
              <a:rPr lang="en-US" sz="1400">
                <a:latin typeface="Arial" pitchFamily="127" charset="0"/>
              </a:rPr>
              <a:t>  &lt;Content type="html" </a:t>
            </a:r>
            <a:r>
              <a:rPr lang="en-US" sz="1400">
                <a:solidFill>
                  <a:srgbClr val="FDC000"/>
                </a:solidFill>
                <a:latin typeface="Arial" pitchFamily="127" charset="0"/>
              </a:rPr>
              <a:t>view="embedded"</a:t>
            </a:r>
            <a:r>
              <a:rPr lang="en-US" sz="1400">
                <a:latin typeface="Arial" pitchFamily="127" charset="0"/>
              </a:rPr>
              <a:t>&gt;</a:t>
            </a:r>
          </a:p>
          <a:p>
            <a:pPr eaLnBrk="1" hangingPunct="1">
              <a:lnSpc>
                <a:spcPct val="90000"/>
              </a:lnSpc>
              <a:buFont typeface="Arial" pitchFamily="127" charset="0"/>
              <a:buNone/>
            </a:pPr>
            <a:r>
              <a:rPr lang="en-US" sz="1400">
                <a:latin typeface="Arial" pitchFamily="127" charset="0"/>
              </a:rPr>
              <a:t>      &lt;![CDATA[</a:t>
            </a:r>
          </a:p>
          <a:p>
            <a:pPr eaLnBrk="1" hangingPunct="1">
              <a:lnSpc>
                <a:spcPct val="90000"/>
              </a:lnSpc>
              <a:buFont typeface="Arial" pitchFamily="127" charset="0"/>
              <a:buNone/>
            </a:pPr>
            <a:r>
              <a:rPr lang="en-US" sz="1400">
                <a:latin typeface="Arial" pitchFamily="127" charset="0"/>
              </a:rPr>
              <a:t>        &lt;script type="text/javascript"&gt;</a:t>
            </a:r>
          </a:p>
          <a:p>
            <a:pPr eaLnBrk="1" hangingPunct="1">
              <a:lnSpc>
                <a:spcPct val="90000"/>
              </a:lnSpc>
              <a:buFont typeface="Arial" pitchFamily="127" charset="0"/>
              <a:buNone/>
            </a:pPr>
            <a:r>
              <a:rPr lang="en-US" sz="1400">
                <a:latin typeface="Arial" pitchFamily="127" charset="0"/>
              </a:rPr>
              <a:t>            function myCallback(key){</a:t>
            </a:r>
          </a:p>
          <a:p>
            <a:pPr eaLnBrk="1" hangingPunct="1">
              <a:lnSpc>
                <a:spcPct val="90000"/>
              </a:lnSpc>
              <a:buFont typeface="Arial" pitchFamily="127" charset="0"/>
              <a:buNone/>
            </a:pPr>
            <a:r>
              <a:rPr lang="en-US" sz="1400">
                <a:latin typeface="Arial" pitchFamily="127" charset="0"/>
              </a:rPr>
              <a:t>              var value = opensocial.data.getDataContext().getDataSet(key);</a:t>
            </a:r>
          </a:p>
          <a:p>
            <a:pPr eaLnBrk="1" hangingPunct="1">
              <a:lnSpc>
                <a:spcPct val="90000"/>
              </a:lnSpc>
              <a:buFont typeface="Arial" pitchFamily="127" charset="0"/>
              <a:buNone/>
            </a:pPr>
            <a:r>
              <a:rPr lang="en-US" sz="1400">
                <a:latin typeface="Arial" pitchFamily="127" charset="0"/>
              </a:rPr>
              <a:t>            document.getElementById("contextData").innerHTML = "Context Information For This Gadget: " + value;</a:t>
            </a:r>
          </a:p>
          <a:p>
            <a:pPr eaLnBrk="1" hangingPunct="1">
              <a:lnSpc>
                <a:spcPct val="90000"/>
              </a:lnSpc>
              <a:buFont typeface="Arial" pitchFamily="127" charset="0"/>
              <a:buNone/>
            </a:pPr>
            <a:r>
              <a:rPr lang="en-US" sz="1400">
                <a:latin typeface="Arial" pitchFamily="127" charset="0"/>
              </a:rPr>
              <a:t>          }</a:t>
            </a:r>
          </a:p>
          <a:p>
            <a:pPr eaLnBrk="1" hangingPunct="1">
              <a:lnSpc>
                <a:spcPct val="90000"/>
              </a:lnSpc>
              <a:buFont typeface="Arial" pitchFamily="127" charset="0"/>
              <a:buNone/>
            </a:pPr>
            <a:r>
              <a:rPr lang="en-US" sz="1400">
                <a:latin typeface="Arial" pitchFamily="127" charset="0"/>
              </a:rPr>
              <a:t>          function initData() {</a:t>
            </a:r>
          </a:p>
          <a:p>
            <a:pPr eaLnBrk="1" hangingPunct="1">
              <a:lnSpc>
                <a:spcPct val="90000"/>
              </a:lnSpc>
              <a:buFont typeface="Arial" pitchFamily="127" charset="0"/>
              <a:buNone/>
            </a:pPr>
            <a:r>
              <a:rPr lang="en-US" sz="1400">
                <a:latin typeface="Arial" pitchFamily="127" charset="0"/>
              </a:rPr>
              <a:t>            </a:t>
            </a:r>
            <a:r>
              <a:rPr lang="en-US" sz="1400">
                <a:solidFill>
                  <a:srgbClr val="FDC000"/>
                </a:solidFill>
                <a:latin typeface="Arial" pitchFamily="127" charset="0"/>
              </a:rPr>
              <a:t>opensocial.data.getDataContext().registeListener('org.opensocial.ee.context', myCallback);</a:t>
            </a:r>
            <a:endParaRPr lang="en-US" sz="1400">
              <a:latin typeface="Arial" pitchFamily="127" charset="0"/>
            </a:endParaRPr>
          </a:p>
          <a:p>
            <a:pPr eaLnBrk="1" hangingPunct="1">
              <a:lnSpc>
                <a:spcPct val="90000"/>
              </a:lnSpc>
              <a:buFont typeface="Arial" pitchFamily="127" charset="0"/>
              <a:buNone/>
            </a:pPr>
            <a:r>
              <a:rPr lang="en-US" sz="1400">
                <a:latin typeface="Arial" pitchFamily="127" charset="0"/>
              </a:rPr>
              <a:t>          }</a:t>
            </a:r>
          </a:p>
          <a:p>
            <a:pPr eaLnBrk="1" hangingPunct="1">
              <a:lnSpc>
                <a:spcPct val="90000"/>
              </a:lnSpc>
              <a:buFont typeface="Arial" pitchFamily="127" charset="0"/>
              <a:buNone/>
            </a:pPr>
            <a:r>
              <a:rPr lang="en-US" sz="1400">
                <a:latin typeface="Arial" pitchFamily="127" charset="0"/>
              </a:rPr>
              <a:t>          gadgets.util.registerOnLoadHandler(initData);</a:t>
            </a:r>
          </a:p>
          <a:p>
            <a:pPr eaLnBrk="1" hangingPunct="1">
              <a:lnSpc>
                <a:spcPct val="90000"/>
              </a:lnSpc>
              <a:buFont typeface="Arial" pitchFamily="127" charset="0"/>
              <a:buNone/>
            </a:pPr>
            <a:r>
              <a:rPr lang="en-US" sz="1400">
                <a:latin typeface="Arial" pitchFamily="127" charset="0"/>
              </a:rPr>
              <a:t>      &lt;/script&gt;</a:t>
            </a:r>
          </a:p>
          <a:p>
            <a:pPr eaLnBrk="1" hangingPunct="1">
              <a:lnSpc>
                <a:spcPct val="90000"/>
              </a:lnSpc>
              <a:buFont typeface="Arial" pitchFamily="127" charset="0"/>
              <a:buNone/>
            </a:pPr>
            <a:r>
              <a:rPr lang="en-US" sz="1400">
                <a:latin typeface="Arial" pitchFamily="127" charset="0"/>
              </a:rPr>
              <a:t>       &lt;div id="contextData"&gt;&lt;/div&gt;</a:t>
            </a:r>
          </a:p>
          <a:p>
            <a:pPr eaLnBrk="1" hangingPunct="1">
              <a:lnSpc>
                <a:spcPct val="90000"/>
              </a:lnSpc>
              <a:buFont typeface="Arial" pitchFamily="127" charset="0"/>
              <a:buNone/>
            </a:pPr>
            <a:r>
              <a:rPr lang="en-US" sz="1400">
                <a:latin typeface="Arial" pitchFamily="127" charset="0"/>
              </a:rPr>
              <a:t>  ]]&gt;</a:t>
            </a:r>
          </a:p>
          <a:p>
            <a:pPr eaLnBrk="1" hangingPunct="1">
              <a:lnSpc>
                <a:spcPct val="90000"/>
              </a:lnSpc>
              <a:buFont typeface="Arial" pitchFamily="127" charset="0"/>
              <a:buNone/>
            </a:pPr>
            <a:r>
              <a:rPr lang="en-US" sz="1400">
                <a:latin typeface="Arial" pitchFamily="127" charset="0"/>
              </a:rPr>
              <a:t>  &lt;/Content&gt;</a:t>
            </a:r>
          </a:p>
          <a:p>
            <a:pPr eaLnBrk="1" hangingPunct="1">
              <a:lnSpc>
                <a:spcPct val="90000"/>
              </a:lnSpc>
              <a:buFont typeface="Arial" pitchFamily="127" charset="0"/>
              <a:buNone/>
            </a:pPr>
            <a:r>
              <a:rPr lang="en-US" sz="1400">
                <a:latin typeface="Arial" pitchFamily="127" charset="0"/>
              </a:rPr>
              <a:t>&lt;/Module&gt;</a:t>
            </a:r>
            <a:endParaRPr lang="en-US">
              <a:latin typeface="Arial" pitchFamily="127"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p:txBody>
          <a:bodyPr/>
          <a:lstStyle/>
          <a:p>
            <a:pPr eaLnBrk="1" hangingPunct="1"/>
            <a:r>
              <a:rPr lang="en-US" sz="4000"/>
              <a:t>Jumping out of the Box</a:t>
            </a:r>
          </a:p>
        </p:txBody>
      </p:sp>
      <p:sp>
        <p:nvSpPr>
          <p:cNvPr id="15362" name="Rectangle 3"/>
          <p:cNvSpPr>
            <a:spLocks noGrp="1"/>
          </p:cNvSpPr>
          <p:nvPr>
            <p:ph type="body" idx="4294967295"/>
          </p:nvPr>
        </p:nvSpPr>
        <p:spPr/>
        <p:txBody>
          <a:bodyPr/>
          <a:lstStyle/>
          <a:p>
            <a:pPr eaLnBrk="1" hangingPunct="1"/>
            <a:r>
              <a:rPr lang="en-US" sz="2800"/>
              <a:t>Modal Dialogs/ Lightboxes, Non-Modal Dialogs, Tabs implemented using Views and Urls in gadgets.views</a:t>
            </a:r>
          </a:p>
          <a:p>
            <a:pPr eaLnBrk="1" hangingPunct="1"/>
            <a:r>
              <a:rPr lang="en-US" sz="2800"/>
              <a:t>Spec:</a:t>
            </a:r>
          </a:p>
          <a:p>
            <a:pPr lvl="1" eaLnBrk="1" hangingPunct="1"/>
            <a:r>
              <a:rPr lang="en-US" sz="1800"/>
              <a:t>http://opensocial-resources.googlecode.com/svn/spec/2.0/Core-Gadget.xml#gadgets.views</a:t>
            </a:r>
          </a:p>
          <a:p>
            <a:pPr lvl="1" eaLnBrk="1" hangingPunct="1"/>
            <a:r>
              <a:rPr lang="en-US"/>
              <a:t>openGadget()</a:t>
            </a:r>
          </a:p>
          <a:p>
            <a:pPr lvl="1" eaLnBrk="1" hangingPunct="1"/>
            <a:r>
              <a:rPr lang="en-US"/>
              <a:t>openUrl()</a:t>
            </a:r>
          </a:p>
          <a:p>
            <a:pPr lvl="1" eaLnBrk="1" hangingPunct="1"/>
            <a:r>
              <a:rPr lang="en-US"/>
              <a:t>close()</a:t>
            </a:r>
          </a:p>
          <a:p>
            <a:pPr lvl="1" eaLnBrk="1" hangingPunct="1"/>
            <a:r>
              <a:rPr lang="en-US"/>
              <a:t>setReturnValue()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p:txBody>
          <a:bodyPr/>
          <a:lstStyle/>
          <a:p>
            <a:pPr eaLnBrk="1" hangingPunct="1"/>
            <a:r>
              <a:rPr lang="en-US" sz="3600"/>
              <a:t>How a gadget can open a lightbox </a:t>
            </a:r>
            <a:endParaRPr lang="en-US"/>
          </a:p>
        </p:txBody>
      </p:sp>
      <p:sp>
        <p:nvSpPr>
          <p:cNvPr id="16386" name="Rectangle 3"/>
          <p:cNvSpPr>
            <a:spLocks noGrp="1"/>
          </p:cNvSpPr>
          <p:nvPr>
            <p:ph type="body" idx="4294967295"/>
          </p:nvPr>
        </p:nvSpPr>
        <p:spPr>
          <a:xfrm>
            <a:off x="457200" y="989013"/>
            <a:ext cx="8229600" cy="5692775"/>
          </a:xfrm>
        </p:spPr>
        <p:txBody>
          <a:bodyPr/>
          <a:lstStyle/>
          <a:p>
            <a:pPr eaLnBrk="1" hangingPunct="1">
              <a:lnSpc>
                <a:spcPct val="90000"/>
              </a:lnSpc>
              <a:buFont typeface="Arial" pitchFamily="127" charset="0"/>
              <a:buNone/>
            </a:pPr>
            <a:r>
              <a:rPr lang="en-US" sz="1200">
                <a:latin typeface="Arial" pitchFamily="127" charset="0"/>
              </a:rPr>
              <a:t>&lt;Module&gt;</a:t>
            </a:r>
          </a:p>
          <a:p>
            <a:pPr eaLnBrk="1" hangingPunct="1">
              <a:lnSpc>
                <a:spcPct val="90000"/>
              </a:lnSpc>
              <a:buFont typeface="Arial" pitchFamily="127" charset="0"/>
              <a:buNone/>
            </a:pPr>
            <a:r>
              <a:rPr lang="en-US" sz="1200">
                <a:latin typeface="Arial" pitchFamily="127" charset="0"/>
              </a:rPr>
              <a:t>    &lt;ModulePrefs title="Albums and MediaItems"&gt;</a:t>
            </a:r>
          </a:p>
          <a:p>
            <a:pPr eaLnBrk="1" hangingPunct="1">
              <a:lnSpc>
                <a:spcPct val="90000"/>
              </a:lnSpc>
              <a:buFont typeface="Arial" pitchFamily="127" charset="0"/>
              <a:buNone/>
            </a:pPr>
            <a:r>
              <a:rPr lang="en-US" sz="1200">
                <a:latin typeface="Arial" pitchFamily="127" charset="0"/>
              </a:rPr>
              <a:t>       &lt;Require feature="views" /&gt;        </a:t>
            </a:r>
          </a:p>
          <a:p>
            <a:pPr eaLnBrk="1" hangingPunct="1">
              <a:lnSpc>
                <a:spcPct val="90000"/>
              </a:lnSpc>
              <a:buFont typeface="Arial" pitchFamily="127" charset="0"/>
              <a:buNone/>
            </a:pPr>
            <a:r>
              <a:rPr lang="en-US" sz="1200">
                <a:latin typeface="Arial" pitchFamily="127" charset="0"/>
              </a:rPr>
              <a:t>    &lt;/ModulePrefs&gt;</a:t>
            </a:r>
          </a:p>
          <a:p>
            <a:pPr eaLnBrk="1" hangingPunct="1">
              <a:lnSpc>
                <a:spcPct val="90000"/>
              </a:lnSpc>
              <a:buFont typeface="Arial" pitchFamily="127" charset="0"/>
              <a:buNone/>
            </a:pPr>
            <a:r>
              <a:rPr lang="en-US" sz="1200">
                <a:latin typeface="Arial" pitchFamily="127" charset="0"/>
              </a:rPr>
              <a:t> &lt;Content type="html" view="default"&gt;&lt;![CDATA[</a:t>
            </a:r>
          </a:p>
          <a:p>
            <a:pPr eaLnBrk="1" hangingPunct="1">
              <a:lnSpc>
                <a:spcPct val="90000"/>
              </a:lnSpc>
              <a:buFont typeface="Arial" pitchFamily="127" charset="0"/>
              <a:buNone/>
            </a:pPr>
            <a:r>
              <a:rPr lang="en-US" sz="1200">
                <a:latin typeface="Arial" pitchFamily="127" charset="0"/>
              </a:rPr>
              <a:t>&lt;script&gt;</a:t>
            </a:r>
          </a:p>
          <a:p>
            <a:pPr eaLnBrk="1" hangingPunct="1">
              <a:lnSpc>
                <a:spcPct val="90000"/>
              </a:lnSpc>
              <a:buFont typeface="Arial" pitchFamily="127" charset="0"/>
              <a:buNone/>
            </a:pPr>
            <a:r>
              <a:rPr lang="en-US" sz="1200">
                <a:latin typeface="Arial" pitchFamily="127" charset="0"/>
              </a:rPr>
              <a:t>    function renderMediaItemInDialog(album, mediaItem) {</a:t>
            </a:r>
          </a:p>
          <a:p>
            <a:pPr eaLnBrk="1" hangingPunct="1">
              <a:lnSpc>
                <a:spcPct val="90000"/>
              </a:lnSpc>
              <a:buFont typeface="Arial" pitchFamily="127" charset="0"/>
              <a:buNone/>
            </a:pPr>
            <a:r>
              <a:rPr lang="en-US" sz="1200">
                <a:latin typeface="Arial" pitchFamily="127" charset="0"/>
              </a:rPr>
              <a:t>      	</a:t>
            </a:r>
            <a:r>
              <a:rPr lang="en-US" sz="1200">
                <a:solidFill>
                  <a:srgbClr val="FDC000"/>
                </a:solidFill>
                <a:latin typeface="Arial" pitchFamily="127" charset="0"/>
              </a:rPr>
              <a:t>gadgets.views.openUrl(mediaItem.url, idCallback,'dialog');</a:t>
            </a:r>
            <a:r>
              <a:rPr lang="en-US" sz="1200">
                <a:latin typeface="Arial" pitchFamily="127" charset="0"/>
              </a:rPr>
              <a:t>   	       </a:t>
            </a:r>
          </a:p>
          <a:p>
            <a:pPr eaLnBrk="1" hangingPunct="1">
              <a:lnSpc>
                <a:spcPct val="90000"/>
              </a:lnSpc>
              <a:buFont typeface="Arial" pitchFamily="127" charset="0"/>
              <a:buNone/>
            </a:pPr>
            <a:r>
              <a:rPr lang="en-US" sz="1200">
                <a:latin typeface="Arial" pitchFamily="127" charset="0"/>
              </a:rPr>
              <a:t>    }</a:t>
            </a:r>
          </a:p>
          <a:p>
            <a:pPr eaLnBrk="1" hangingPunct="1">
              <a:lnSpc>
                <a:spcPct val="90000"/>
              </a:lnSpc>
              <a:buFont typeface="Arial" pitchFamily="127" charset="0"/>
              <a:buNone/>
            </a:pPr>
            <a:r>
              <a:rPr lang="en-US" sz="1200">
                <a:latin typeface="Arial" pitchFamily="127" charset="0"/>
              </a:rPr>
              <a:t>    function openAlbumNewTab(album) {  </a:t>
            </a:r>
          </a:p>
          <a:p>
            <a:pPr eaLnBrk="1" hangingPunct="1">
              <a:lnSpc>
                <a:spcPct val="90000"/>
              </a:lnSpc>
              <a:buFont typeface="Arial" pitchFamily="127" charset="0"/>
              <a:buNone/>
            </a:pPr>
            <a:r>
              <a:rPr lang="en-US" sz="1200">
                <a:latin typeface="Arial" pitchFamily="127" charset="0"/>
              </a:rPr>
              <a:t>        …</a:t>
            </a:r>
          </a:p>
          <a:p>
            <a:pPr eaLnBrk="1" hangingPunct="1">
              <a:lnSpc>
                <a:spcPct val="90000"/>
              </a:lnSpc>
              <a:buFont typeface="Arial" pitchFamily="127" charset="0"/>
              <a:buNone/>
            </a:pPr>
            <a:r>
              <a:rPr lang="en-US" sz="1200">
                <a:latin typeface="Arial" pitchFamily="127" charset="0"/>
              </a:rPr>
              <a:t>        </a:t>
            </a:r>
            <a:r>
              <a:rPr lang="en-US" sz="1200">
                <a:solidFill>
                  <a:srgbClr val="FDC000"/>
                </a:solidFill>
                <a:latin typeface="Arial" pitchFamily="127" charset="0"/>
              </a:rPr>
              <a:t>var viewParams = {"viewerId":viewer.id,"data":album};</a:t>
            </a:r>
          </a:p>
          <a:p>
            <a:pPr eaLnBrk="1" hangingPunct="1">
              <a:lnSpc>
                <a:spcPct val="90000"/>
              </a:lnSpc>
              <a:buFont typeface="Arial" pitchFamily="127" charset="0"/>
              <a:buNone/>
            </a:pPr>
            <a:r>
              <a:rPr lang="en-US" sz="1200">
                <a:solidFill>
                  <a:srgbClr val="FDC000"/>
                </a:solidFill>
                <a:latin typeface="Arial" pitchFamily="127" charset="0"/>
              </a:rPr>
              <a:t>        var opt_params = {"view":"albumFullView", "viewTarget":'tab', "viewParams":viewParams};</a:t>
            </a:r>
          </a:p>
          <a:p>
            <a:pPr eaLnBrk="1" hangingPunct="1">
              <a:lnSpc>
                <a:spcPct val="90000"/>
              </a:lnSpc>
              <a:buFont typeface="Arial" pitchFamily="127" charset="0"/>
              <a:buNone/>
            </a:pPr>
            <a:r>
              <a:rPr lang="en-US" sz="1200">
                <a:solidFill>
                  <a:srgbClr val="FDC000"/>
                </a:solidFill>
                <a:latin typeface="Arial" pitchFamily="127" charset="0"/>
              </a:rPr>
              <a:t>        gadgets.views.openGadget(callback,idCallback,opt_params);</a:t>
            </a:r>
            <a:endParaRPr lang="en-US" sz="1200">
              <a:latin typeface="Arial" pitchFamily="127" charset="0"/>
            </a:endParaRPr>
          </a:p>
          <a:p>
            <a:pPr eaLnBrk="1" hangingPunct="1">
              <a:lnSpc>
                <a:spcPct val="90000"/>
              </a:lnSpc>
              <a:buFont typeface="Arial" pitchFamily="127" charset="0"/>
              <a:buNone/>
            </a:pPr>
            <a:r>
              <a:rPr lang="en-US" sz="1200">
                <a:latin typeface="Arial" pitchFamily="127" charset="0"/>
              </a:rPr>
              <a:t>    }</a:t>
            </a:r>
          </a:p>
          <a:p>
            <a:pPr eaLnBrk="1" hangingPunct="1">
              <a:lnSpc>
                <a:spcPct val="90000"/>
              </a:lnSpc>
              <a:buFont typeface="Arial" pitchFamily="127" charset="0"/>
              <a:buNone/>
            </a:pPr>
            <a:r>
              <a:rPr lang="en-US" sz="1200">
                <a:latin typeface="Arial" pitchFamily="127" charset="0"/>
              </a:rPr>
              <a:t>    function editAlbumPopup(album) {</a:t>
            </a:r>
          </a:p>
          <a:p>
            <a:pPr eaLnBrk="1" hangingPunct="1">
              <a:lnSpc>
                <a:spcPct val="90000"/>
              </a:lnSpc>
              <a:buFont typeface="Arial" pitchFamily="127" charset="0"/>
              <a:buNone/>
            </a:pPr>
            <a:r>
              <a:rPr lang="en-US" sz="1200">
                <a:latin typeface="Arial" pitchFamily="127" charset="0"/>
              </a:rPr>
              <a:t>       …..</a:t>
            </a:r>
          </a:p>
          <a:p>
            <a:pPr eaLnBrk="1" hangingPunct="1">
              <a:lnSpc>
                <a:spcPct val="90000"/>
              </a:lnSpc>
              <a:buFont typeface="Arial" pitchFamily="127" charset="0"/>
              <a:buNone/>
            </a:pPr>
            <a:r>
              <a:rPr lang="en-US" sz="1200">
                <a:latin typeface="Arial" pitchFamily="127" charset="0"/>
              </a:rPr>
              <a:t>	</a:t>
            </a:r>
            <a:r>
              <a:rPr lang="en-US" sz="1200">
                <a:solidFill>
                  <a:srgbClr val="FDC000"/>
                </a:solidFill>
                <a:latin typeface="Arial" pitchFamily="127" charset="0"/>
              </a:rPr>
              <a:t>var viewParams = {"data":album};</a:t>
            </a:r>
          </a:p>
          <a:p>
            <a:pPr eaLnBrk="1" hangingPunct="1">
              <a:lnSpc>
                <a:spcPct val="90000"/>
              </a:lnSpc>
              <a:buFont typeface="Arial" pitchFamily="127" charset="0"/>
              <a:buNone/>
            </a:pPr>
            <a:r>
              <a:rPr lang="en-US" sz="1200">
                <a:solidFill>
                  <a:srgbClr val="FDC000"/>
                </a:solidFill>
                <a:latin typeface="Arial" pitchFamily="127" charset="0"/>
              </a:rPr>
              <a:t>        var opt_params = {"view":"editAlbum","viewTarget":"modalDialog","viewParams":viewParams};</a:t>
            </a:r>
          </a:p>
          <a:p>
            <a:pPr eaLnBrk="1" hangingPunct="1">
              <a:lnSpc>
                <a:spcPct val="90000"/>
              </a:lnSpc>
              <a:buFont typeface="Arial" pitchFamily="127" charset="0"/>
              <a:buNone/>
            </a:pPr>
            <a:r>
              <a:rPr lang="en-US" sz="1200">
                <a:solidFill>
                  <a:srgbClr val="FDC000"/>
                </a:solidFill>
                <a:latin typeface="Arial" pitchFamily="127" charset="0"/>
              </a:rPr>
              <a:t>        gadgets.views.openGadget(callback,idCallback,opt_params);</a:t>
            </a:r>
          </a:p>
          <a:p>
            <a:pPr eaLnBrk="1" hangingPunct="1">
              <a:lnSpc>
                <a:spcPct val="90000"/>
              </a:lnSpc>
              <a:buFont typeface="Arial" pitchFamily="127" charset="0"/>
              <a:buNone/>
            </a:pPr>
            <a:r>
              <a:rPr lang="en-US" sz="1200">
                <a:latin typeface="Arial" pitchFamily="127" charset="0"/>
              </a:rPr>
              <a:t>    };</a:t>
            </a:r>
          </a:p>
          <a:p>
            <a:pPr eaLnBrk="1" hangingPunct="1">
              <a:lnSpc>
                <a:spcPct val="90000"/>
              </a:lnSpc>
              <a:buFont typeface="Arial" pitchFamily="127" charset="0"/>
              <a:buNone/>
            </a:pPr>
            <a:r>
              <a:rPr lang="en-US" sz="1200">
                <a:latin typeface="Arial" pitchFamily="127" charset="0"/>
              </a:rPr>
              <a:t>&lt;/script&gt;</a:t>
            </a:r>
          </a:p>
          <a:p>
            <a:pPr eaLnBrk="1" hangingPunct="1">
              <a:lnSpc>
                <a:spcPct val="90000"/>
              </a:lnSpc>
              <a:buFont typeface="Arial" pitchFamily="127" charset="0"/>
              <a:buNone/>
            </a:pPr>
            <a:r>
              <a:rPr lang="en-US" sz="1200">
                <a:latin typeface="Arial" pitchFamily="127" charset="0"/>
              </a:rPr>
              <a:t> ]]&gt;&lt;/Content&gt;</a:t>
            </a:r>
          </a:p>
          <a:p>
            <a:pPr eaLnBrk="1" hangingPunct="1">
              <a:lnSpc>
                <a:spcPct val="90000"/>
              </a:lnSpc>
              <a:buFont typeface="Arial" pitchFamily="127" charset="0"/>
              <a:buNone/>
            </a:pPr>
            <a:r>
              <a:rPr lang="en-US" sz="1200">
                <a:latin typeface="Arial" pitchFamily="127" charset="0"/>
              </a:rPr>
              <a:t>&lt;Content type="html" view="editAlbum"&gt;</a:t>
            </a:r>
          </a:p>
          <a:p>
            <a:pPr eaLnBrk="1" hangingPunct="1">
              <a:lnSpc>
                <a:spcPct val="90000"/>
              </a:lnSpc>
              <a:buFont typeface="Arial" pitchFamily="127" charset="0"/>
              <a:buNone/>
            </a:pPr>
            <a:r>
              <a:rPr lang="en-US" sz="1200">
                <a:latin typeface="Arial" pitchFamily="127" charset="0"/>
              </a:rPr>
              <a:t>….</a:t>
            </a:r>
          </a:p>
          <a:p>
            <a:pPr eaLnBrk="1" hangingPunct="1">
              <a:lnSpc>
                <a:spcPct val="90000"/>
              </a:lnSpc>
              <a:buFont typeface="Arial" pitchFamily="127" charset="0"/>
              <a:buNone/>
            </a:pPr>
            <a:r>
              <a:rPr lang="en-US" sz="1200">
                <a:latin typeface="Arial" pitchFamily="127" charset="0"/>
              </a:rPr>
              <a:t>&lt;/Content&gt;</a:t>
            </a:r>
          </a:p>
          <a:p>
            <a:pPr eaLnBrk="1" hangingPunct="1">
              <a:lnSpc>
                <a:spcPct val="90000"/>
              </a:lnSpc>
              <a:buFont typeface="Arial" pitchFamily="127" charset="0"/>
              <a:buNone/>
            </a:pPr>
            <a:r>
              <a:rPr lang="en-US" sz="1200">
                <a:latin typeface="Arial" pitchFamily="127" charset="0"/>
              </a:rPr>
              <a:t>&lt;Content type="html" view="albumFullView"&gt;</a:t>
            </a:r>
          </a:p>
          <a:p>
            <a:pPr eaLnBrk="1" hangingPunct="1">
              <a:lnSpc>
                <a:spcPct val="90000"/>
              </a:lnSpc>
              <a:buFont typeface="Arial" pitchFamily="127" charset="0"/>
              <a:buNone/>
            </a:pPr>
            <a:r>
              <a:rPr lang="en-US" sz="1200">
                <a:latin typeface="Arial" pitchFamily="127" charset="0"/>
              </a:rPr>
              <a:t>….</a:t>
            </a:r>
          </a:p>
          <a:p>
            <a:pPr eaLnBrk="1" hangingPunct="1">
              <a:lnSpc>
                <a:spcPct val="90000"/>
              </a:lnSpc>
              <a:buFont typeface="Arial" pitchFamily="127" charset="0"/>
              <a:buNone/>
            </a:pPr>
            <a:r>
              <a:rPr lang="en-US" sz="1200">
                <a:latin typeface="Arial" pitchFamily="127" charset="0"/>
              </a:rPr>
              <a:t>&lt;/Content&gt;</a:t>
            </a:r>
            <a:endParaRPr lang="en-US">
              <a:latin typeface="Arial" pitchFamily="127" charset="0"/>
            </a:endParaRPr>
          </a:p>
        </p:txBody>
      </p:sp>
    </p:spTree>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2024</TotalTime>
  <Words>906</Words>
  <Application>Microsoft Macintosh PowerPoint</Application>
  <PresentationFormat>On-screen Show (4:3)</PresentationFormat>
  <Paragraphs>210</Paragraphs>
  <Slides>15</Slides>
  <Notes>15</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15</vt:i4>
      </vt:variant>
    </vt:vector>
  </HeadingPairs>
  <TitlesOfParts>
    <vt:vector size="19" baseType="lpstr">
      <vt:lpstr>Arial</vt:lpstr>
      <vt:lpstr>ＭＳ Ｐゴシック</vt:lpstr>
      <vt:lpstr>Calibri</vt:lpstr>
      <vt:lpstr> Black </vt:lpstr>
      <vt:lpstr>OpenSocial 2.0 Sandbox</vt:lpstr>
      <vt:lpstr>Team</vt:lpstr>
      <vt:lpstr>Agenda</vt:lpstr>
      <vt:lpstr>Sandbox OpenSocial2</vt:lpstr>
      <vt:lpstr>Embedded Experiences</vt:lpstr>
      <vt:lpstr>Payload in MIME Email</vt:lpstr>
      <vt:lpstr>Example EE Gadget</vt:lpstr>
      <vt:lpstr>Jumping out of the Box</vt:lpstr>
      <vt:lpstr>How a gadget can open a lightbox </vt:lpstr>
      <vt:lpstr>How gadgets contribute to container</vt:lpstr>
      <vt:lpstr>OpenSearch</vt:lpstr>
      <vt:lpstr>OpenSearch Example Gadget</vt:lpstr>
      <vt:lpstr>Declarative Actions, Selection</vt:lpstr>
      <vt:lpstr>Declarative Actions Example</vt:lpstr>
      <vt:lpstr>Thanks to OpenSocial and Shindig Community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Weitzel</dc:creator>
  <cp:lastModifiedBy>Andrew Davis</cp:lastModifiedBy>
  <cp:revision>21</cp:revision>
  <dcterms:created xsi:type="dcterms:W3CDTF">2011-05-10T22:22:04Z</dcterms:created>
  <dcterms:modified xsi:type="dcterms:W3CDTF">2011-05-12T20:42:12Z</dcterms:modified>
</cp:coreProperties>
</file>