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77" r:id="rId4"/>
    <p:sldId id="257" r:id="rId5"/>
    <p:sldId id="265" r:id="rId6"/>
    <p:sldId id="270" r:id="rId7"/>
    <p:sldId id="268" r:id="rId8"/>
    <p:sldId id="266" r:id="rId9"/>
    <p:sldId id="267" r:id="rId10"/>
    <p:sldId id="269" r:id="rId11"/>
    <p:sldId id="271" r:id="rId12"/>
    <p:sldId id="272" r:id="rId13"/>
    <p:sldId id="263" r:id="rId14"/>
    <p:sldId id="260" r:id="rId15"/>
    <p:sldId id="273" r:id="rId16"/>
    <p:sldId id="274" r:id="rId17"/>
    <p:sldId id="261" r:id="rId18"/>
    <p:sldId id="275" r:id="rId19"/>
    <p:sldId id="276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71161" autoAdjust="0"/>
  </p:normalViewPr>
  <p:slideViewPr>
    <p:cSldViewPr snapToGrid="0" snapToObjects="1">
      <p:cViewPr varScale="1">
        <p:scale>
          <a:sx n="57" d="100"/>
          <a:sy n="57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C1606-F744-724B-8C46-7E3B8CA7A445}" type="datetimeFigureOut">
              <a:rPr lang="en-US" smtClean="0"/>
              <a:t>5/12/11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62DD5-ACD1-484C-A71B-E0449A56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49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CF3F-53FF-C94D-807D-9C536F606061}" type="datetimeFigureOut">
              <a:rPr lang="en-US" smtClean="0"/>
              <a:t>5/12/11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89532-33F8-8F45-8147-824466A4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41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OS </a:t>
            </a:r>
            <a:r>
              <a:rPr lang="en-US" b="1" dirty="0" smtClean="0"/>
              <a:t>Foundation</a:t>
            </a:r>
            <a:r>
              <a:rPr lang="en-US" b="1" baseline="0" dirty="0" smtClean="0"/>
              <a:t> Board of Directors</a:t>
            </a:r>
          </a:p>
          <a:p>
            <a:r>
              <a:rPr lang="en-US" baseline="0" dirty="0" smtClean="0"/>
              <a:t>Chris Cole – MySpace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Jason Gary – IBM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Jonathan LeBlanc – Yahoo!</a:t>
            </a:r>
          </a:p>
          <a:p>
            <a:r>
              <a:rPr lang="en-US" baseline="0" dirty="0" smtClean="0"/>
              <a:t>Matt Tucker – Jive Software</a:t>
            </a:r>
          </a:p>
          <a:p>
            <a:r>
              <a:rPr lang="en-US" baseline="0" dirty="0" smtClean="0"/>
              <a:t>Paul Lindner – Google</a:t>
            </a:r>
          </a:p>
          <a:p>
            <a:r>
              <a:rPr lang="en-US" baseline="0" dirty="0" smtClean="0"/>
              <a:t>Evan </a:t>
            </a:r>
            <a:r>
              <a:rPr lang="en-US" baseline="0" dirty="0" err="1" smtClean="0"/>
              <a:t>Promodou</a:t>
            </a:r>
            <a:r>
              <a:rPr lang="en-US" baseline="0" dirty="0" smtClean="0"/>
              <a:t> – Community Representative</a:t>
            </a:r>
          </a:p>
          <a:p>
            <a:r>
              <a:rPr lang="en-US" baseline="0" dirty="0" smtClean="0"/>
              <a:t>Mark Halvorson – Community </a:t>
            </a:r>
            <a:r>
              <a:rPr lang="en-US" baseline="0" dirty="0" smtClean="0"/>
              <a:t>Representative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Officers</a:t>
            </a:r>
          </a:p>
          <a:p>
            <a:r>
              <a:rPr lang="en-US" baseline="0" dirty="0" smtClean="0"/>
              <a:t>Jonathan </a:t>
            </a:r>
            <a:r>
              <a:rPr lang="en-US" baseline="0" dirty="0" err="1" smtClean="0"/>
              <a:t>Beri</a:t>
            </a:r>
            <a:r>
              <a:rPr lang="en-US" baseline="0" dirty="0" smtClean="0"/>
              <a:t> – Treasurer</a:t>
            </a:r>
          </a:p>
          <a:p>
            <a:r>
              <a:rPr lang="en-US" baseline="0" dirty="0" smtClean="0"/>
              <a:t>Helen Chen – </a:t>
            </a:r>
            <a:r>
              <a:rPr lang="en-US" baseline="0" dirty="0" smtClean="0"/>
              <a:t>Secretary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01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Apps Everywhere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3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Technical Sessions</a:t>
            </a:r>
          </a:p>
          <a:p>
            <a:endParaRPr lang="en-US" dirty="0" smtClean="0"/>
          </a:p>
          <a:p>
            <a:r>
              <a:rPr lang="en-US" dirty="0" smtClean="0"/>
              <a:t>Paul Lindner: Shindig</a:t>
            </a:r>
          </a:p>
          <a:p>
            <a:endParaRPr lang="en-US" dirty="0" smtClean="0"/>
          </a:p>
          <a:p>
            <a:r>
              <a:rPr lang="en-US" dirty="0" smtClean="0"/>
              <a:t>Chris</a:t>
            </a:r>
            <a:r>
              <a:rPr lang="en-US" baseline="0" dirty="0" smtClean="0"/>
              <a:t> Cole: Templates, Data Pipelining, Expression Language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Matt Null: Building a cross container business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4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Introduce</a:t>
            </a:r>
            <a:r>
              <a:rPr lang="en-US" b="1" baseline="0" dirty="0" smtClean="0"/>
              <a:t> the Panel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Chris </a:t>
            </a:r>
            <a:r>
              <a:rPr lang="en-US" baseline="0" dirty="0" err="1" smtClean="0"/>
              <a:t>Kohlhart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Gliffy</a:t>
            </a:r>
            <a:endParaRPr lang="en-US" baseline="0" dirty="0" smtClean="0"/>
          </a:p>
          <a:p>
            <a:r>
              <a:rPr lang="en-US" baseline="0" dirty="0" smtClean="0"/>
              <a:t>Ryan Nichols: </a:t>
            </a:r>
            <a:r>
              <a:rPr lang="en-US" baseline="0" dirty="0" err="1" smtClean="0"/>
              <a:t>Appirio</a:t>
            </a:r>
            <a:endParaRPr lang="en-US" baseline="0" dirty="0" smtClean="0"/>
          </a:p>
          <a:p>
            <a:r>
              <a:rPr lang="en-US" baseline="0" dirty="0" smtClean="0"/>
              <a:t>Jeff Hotchkiss: </a:t>
            </a:r>
            <a:r>
              <a:rPr lang="en-US" baseline="0" dirty="0" err="1" smtClean="0"/>
              <a:t>Xobni</a:t>
            </a:r>
            <a:endParaRPr lang="en-US" baseline="0" dirty="0" smtClean="0"/>
          </a:p>
          <a:p>
            <a:r>
              <a:rPr lang="en-US" baseline="0" dirty="0" smtClean="0"/>
              <a:t>Mark Halvorson: </a:t>
            </a:r>
            <a:r>
              <a:rPr lang="en-US" baseline="0" dirty="0" err="1" smtClean="0"/>
              <a:t>Attlassian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9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INVOLVED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need the app perspective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Revolutionaries work together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year: 300 people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Stand up if you are have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Committer on the spec project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Patched the spec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Participated in the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group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Stand up in you are: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A committer on Shindig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Contributed a patch to shindig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Special shout out</a:t>
            </a:r>
            <a:r>
              <a:rPr lang="en-US" baseline="0" dirty="0" smtClean="0"/>
              <a:t>: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Paul Lindner – Hosting us at Google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Andrew Davis – Poster Sessions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6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Clearly,</a:t>
            </a:r>
            <a:r>
              <a:rPr lang="en-US" baseline="0" dirty="0" smtClean="0"/>
              <a:t> OpenSocial was born in the United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7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was explosive growth in 2008 &amp; 2009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the CONSUMER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0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r>
              <a:rPr lang="en-US" baseline="0" dirty="0" smtClean="0"/>
              <a:t> – The year of the enterprise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OpenSocial Europe!! (First Ever)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Open source enterprise platforms</a:t>
            </a:r>
          </a:p>
          <a:p>
            <a:pPr marL="171450" indent="-171450">
              <a:buFont typeface="Arial"/>
              <a:buChar char="•"/>
            </a:pPr>
            <a:r>
              <a:rPr lang="en-US" b="0" baseline="0" dirty="0" smtClean="0"/>
              <a:t>Eureka Streams</a:t>
            </a:r>
          </a:p>
          <a:p>
            <a:pPr marL="171450" indent="-171450">
              <a:buFont typeface="Arial"/>
              <a:buChar char="•"/>
            </a:pPr>
            <a:r>
              <a:rPr lang="en-US" b="0" baseline="0" dirty="0" err="1" smtClean="0"/>
              <a:t>eXo</a:t>
            </a:r>
            <a:endParaRPr lang="en-US" b="0" baseline="0" dirty="0" smtClean="0"/>
          </a:p>
          <a:p>
            <a:pPr marL="171450" indent="-171450">
              <a:buFont typeface="Arial"/>
              <a:buChar char="•"/>
            </a:pPr>
            <a:r>
              <a:rPr lang="en-US" b="0" baseline="0" smtClean="0"/>
              <a:t>Liferay</a:t>
            </a:r>
            <a:endParaRPr lang="en-US" b="0" baseline="0" dirty="0" smtClean="0"/>
          </a:p>
          <a:p>
            <a:pPr marL="0" indent="0">
              <a:buFont typeface="Arial"/>
              <a:buNone/>
            </a:pPr>
            <a:endParaRPr lang="en-US" b="0" baseline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8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Snowclone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31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r>
              <a:rPr lang="en-US" baseline="0" dirty="0" smtClean="0"/>
              <a:t> of power between platform provider and developers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OpenSocial is a tool to empower developers to influence and drive platform providers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04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stream made </a:t>
            </a:r>
            <a:r>
              <a:rPr lang="en-US" baseline="0" dirty="0" err="1" smtClean="0"/>
              <a:t>zynga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1309"/>
            <a:ext cx="7772400" cy="1139323"/>
          </a:xfrm>
        </p:spPr>
        <p:txBody>
          <a:bodyPr/>
          <a:lstStyle>
            <a:lvl1pPr>
              <a:defRPr>
                <a:solidFill>
                  <a:srgbClr val="FD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3584"/>
            <a:ext cx="6400800" cy="14357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DC000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penSocial_fulldesig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92" y="-191419"/>
            <a:ext cx="4300166" cy="4553783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023"/>
            <a:ext cx="6968473" cy="7566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11" name="Picture 10" descr="OpenSocial_typ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73" y="230121"/>
            <a:ext cx="2522253" cy="14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8" name="Picture 7" descr="OpenSocial_typ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73" y="230121"/>
            <a:ext cx="2522253" cy="14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5672"/>
            <a:ext cx="8229600" cy="7566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8" name="Picture 7" descr="OpenSocial_typ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73" y="230121"/>
            <a:ext cx="2522253" cy="14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9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8" name="Picture 7" descr="OpenSocial_typ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73" y="230121"/>
            <a:ext cx="2522253" cy="14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2023"/>
            <a:ext cx="8229600" cy="75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7008"/>
            <a:ext cx="8229600" cy="483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DC000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5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D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State of the Union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2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755898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DC000"/>
                </a:solidFill>
              </a:rPr>
              <a:t>#</a:t>
            </a:r>
            <a:r>
              <a:rPr lang="en-US" sz="6600" dirty="0" err="1" smtClean="0">
                <a:solidFill>
                  <a:srgbClr val="FDC000"/>
                </a:solidFill>
              </a:rPr>
              <a:t>openapprevolution</a:t>
            </a:r>
            <a:endParaRPr lang="en-US" sz="6600" dirty="0">
              <a:solidFill>
                <a:srgbClr val="FD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23" y="1081142"/>
            <a:ext cx="4262350" cy="1979585"/>
          </a:xfrm>
          <a:prstGeom prst="rect">
            <a:avLst/>
          </a:prstGeom>
          <a:effectLst>
            <a:outerShdw blurRad="676275" dist="38100" dir="12420000" sx="86000" sy="86000" algn="tl" rotWithShape="0">
              <a:srgbClr val="FDC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07" y="2079862"/>
            <a:ext cx="2207103" cy="2108200"/>
          </a:xfrm>
          <a:prstGeom prst="rect">
            <a:avLst/>
          </a:prstGeom>
          <a:effectLst>
            <a:outerShdw blurRad="676275" dist="38100" dir="12420000" sx="86000" sy="86000" algn="tl" rotWithShape="0">
              <a:srgbClr val="FDC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234984"/>
            <a:ext cx="7702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DC000"/>
                </a:solidFill>
              </a:rPr>
              <a:t>OpenSocial based App Markets</a:t>
            </a:r>
            <a:endParaRPr lang="en-US" sz="4000" dirty="0">
              <a:solidFill>
                <a:srgbClr val="FDC000"/>
              </a:solidFill>
            </a:endParaRPr>
          </a:p>
        </p:txBody>
      </p:sp>
      <p:pic>
        <p:nvPicPr>
          <p:cNvPr id="8" name="Picture 7" descr="atlassian_plugin_exchan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01" y="2900330"/>
            <a:ext cx="4071098" cy="2742230"/>
          </a:xfrm>
          <a:prstGeom prst="rect">
            <a:avLst/>
          </a:prstGeom>
          <a:effectLst>
            <a:outerShdw blurRad="676275" dist="38100" dir="12420000" sx="86000" sy="86000" algn="tl" rotWithShape="0">
              <a:srgbClr val="FDC000">
                <a:alpha val="43000"/>
              </a:srgbClr>
            </a:outerShdw>
          </a:effectLst>
        </p:spPr>
      </p:pic>
      <p:pic>
        <p:nvPicPr>
          <p:cNvPr id="10" name="Picture 9" descr="Screen shot 2011-05-12 at 9.45.5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61" y="3824239"/>
            <a:ext cx="3710684" cy="2698679"/>
          </a:xfrm>
          <a:prstGeom prst="rect">
            <a:avLst/>
          </a:prstGeom>
          <a:effectLst>
            <a:outerShdw blurRad="676275" dist="38100" dir="12420000" sx="86000" sy="86000" algn="tl" rotWithShape="0">
              <a:srgbClr val="FDC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023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03" y="2416101"/>
            <a:ext cx="3044897" cy="2028899"/>
          </a:xfrm>
          <a:prstGeom prst="rect">
            <a:avLst/>
          </a:prstGeom>
        </p:spPr>
      </p:pic>
      <p:pic>
        <p:nvPicPr>
          <p:cNvPr id="7" name="Picture 6" descr="Screen shot 2011-05-12 at 1.29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50" y="1727507"/>
            <a:ext cx="2171700" cy="3149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2768600"/>
            <a:ext cx="2346251" cy="3352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429000" y="3632200"/>
            <a:ext cx="1300480" cy="36068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644" y="2927298"/>
            <a:ext cx="8536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DC000"/>
                </a:solidFill>
              </a:rPr>
              <a:t>2.0</a:t>
            </a:r>
            <a:endParaRPr lang="en-US" sz="6600" dirty="0">
              <a:solidFill>
                <a:srgbClr val="FD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1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18796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7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5" name="Picture 4" descr="oauth-2-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86" y="1703405"/>
            <a:ext cx="3444208" cy="341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0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93875"/>
            <a:ext cx="79502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 rot="5400000">
            <a:off x="3753644" y="2564606"/>
            <a:ext cx="4594225" cy="3992563"/>
          </a:xfrm>
          <a:prstGeom prst="bracePair">
            <a:avLst>
              <a:gd name="adj" fmla="val 8333"/>
            </a:avLst>
          </a:prstGeom>
          <a:noFill/>
          <a:ln w="44450">
            <a:solidFill>
              <a:srgbClr val="FDC000"/>
            </a:solidFill>
            <a:round/>
            <a:headEnd/>
            <a:tailEnd/>
          </a:ln>
          <a:effectLst>
            <a:glow rad="101600">
              <a:schemeClr val="tx1">
                <a:lumMod val="75000"/>
                <a:alpha val="75000"/>
              </a:scheme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706249" y="1038553"/>
            <a:ext cx="3503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DC000"/>
                </a:solidFill>
              </a:rPr>
              <a:t>Embedded Experience</a:t>
            </a:r>
            <a:endParaRPr lang="en-US" sz="2800" dirty="0">
              <a:solidFill>
                <a:srgbClr val="FDC000"/>
              </a:solidFill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5181600" y="1587500"/>
            <a:ext cx="825500" cy="676275"/>
          </a:xfrm>
          <a:prstGeom prst="line">
            <a:avLst/>
          </a:prstGeom>
          <a:noFill/>
          <a:ln w="28575">
            <a:solidFill>
              <a:srgbClr val="FDC000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3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6" name="Picture 5" descr="os-mobile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386" y="1228454"/>
            <a:ext cx="2439814" cy="4623306"/>
          </a:xfrm>
          <a:prstGeom prst="rect">
            <a:avLst/>
          </a:prstGeom>
        </p:spPr>
      </p:pic>
      <p:pic>
        <p:nvPicPr>
          <p:cNvPr id="7" name="Picture 6" descr="os-mobile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93" y="541353"/>
            <a:ext cx="2439814" cy="46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8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5" name="Picture 4" descr="trench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02" y="2173382"/>
            <a:ext cx="5851597" cy="3418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065386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DC000"/>
                </a:solidFill>
              </a:rPr>
              <a:t>Dispatches from the front</a:t>
            </a:r>
            <a:endParaRPr lang="en-US" sz="5400" dirty="0">
              <a:solidFill>
                <a:srgbClr val="FD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4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5" name="Picture 4" descr="b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26" y="1138590"/>
            <a:ext cx="4766216" cy="49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824647"/>
            <a:ext cx="8536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DC000"/>
                </a:solidFill>
              </a:rPr>
              <a:t>Welcome</a:t>
            </a:r>
          </a:p>
          <a:p>
            <a:pPr algn="ctr"/>
            <a:r>
              <a:rPr lang="en-US" sz="4800" dirty="0" smtClean="0">
                <a:solidFill>
                  <a:srgbClr val="FDC000"/>
                </a:solidFill>
              </a:rPr>
              <a:t>&amp;</a:t>
            </a:r>
            <a:endParaRPr lang="en-US" sz="4800" dirty="0">
              <a:solidFill>
                <a:srgbClr val="FDC000"/>
              </a:solidFill>
            </a:endParaRPr>
          </a:p>
          <a:p>
            <a:pPr algn="ctr"/>
            <a:r>
              <a:rPr lang="en-US" sz="4800" dirty="0" smtClean="0">
                <a:solidFill>
                  <a:srgbClr val="FDC000"/>
                </a:solidFill>
              </a:rPr>
              <a:t>Introductions</a:t>
            </a:r>
            <a:endParaRPr lang="en-US" sz="4800" dirty="0" smtClean="0">
              <a:solidFill>
                <a:srgbClr val="FD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7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85493" y="3890665"/>
            <a:ext cx="6573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D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A REVOLITIONARY!</a:t>
            </a:r>
            <a:endParaRPr lang="en-US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D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3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5" name="Picture 4" descr="shou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87" y="1794060"/>
            <a:ext cx="5642665" cy="3994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721645">
            <a:off x="4669301" y="2647673"/>
            <a:ext cx="29156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D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“THANKS!”</a:t>
            </a:r>
            <a:endParaRPr lang="en-US" sz="4400" b="1" cap="none" spc="0" dirty="0">
              <a:ln w="12700">
                <a:solidFill>
                  <a:schemeClr val="bg2"/>
                </a:solidFill>
                <a:prstDash val="solid"/>
              </a:ln>
              <a:solidFill>
                <a:srgbClr val="FD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57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2" name="Picture 1" descr="osb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736600"/>
            <a:ext cx="51054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0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7" name="Picture 6" descr="osbd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946150"/>
            <a:ext cx="3886200" cy="2914650"/>
          </a:xfrm>
          <a:prstGeom prst="rect">
            <a:avLst/>
          </a:prstGeom>
          <a:effectLst>
            <a:glow rad="101600">
              <a:srgbClr val="FDC00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osbd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3098800"/>
            <a:ext cx="3699933" cy="2774950"/>
          </a:xfrm>
          <a:prstGeom prst="rect">
            <a:avLst/>
          </a:prstGeom>
          <a:effectLst>
            <a:glow rad="101600">
              <a:srgbClr val="FDC00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21200" y="1536648"/>
            <a:ext cx="375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DC000"/>
                </a:solidFill>
              </a:rPr>
              <a:t>2008</a:t>
            </a:r>
            <a:endParaRPr lang="en-US" sz="6600" dirty="0">
              <a:solidFill>
                <a:srgbClr val="FD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9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000" y="495248"/>
            <a:ext cx="375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DC000"/>
                </a:solidFill>
              </a:rPr>
              <a:t>2010</a:t>
            </a:r>
            <a:endParaRPr lang="en-US" sz="6600" dirty="0">
              <a:solidFill>
                <a:srgbClr val="FDC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24200" y="2752787"/>
            <a:ext cx="2504921" cy="1111491"/>
            <a:chOff x="457200" y="2089150"/>
            <a:chExt cx="2984500" cy="1333500"/>
          </a:xfrm>
        </p:grpSpPr>
        <p:pic>
          <p:nvPicPr>
            <p:cNvPr id="6" name="Picture 5" descr="jive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089150"/>
              <a:ext cx="2984500" cy="133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7200" y="3124200"/>
              <a:ext cx="2984500" cy="298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67" y="2812582"/>
            <a:ext cx="1766455" cy="802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228" y="3748514"/>
            <a:ext cx="1812071" cy="906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343" y="3864278"/>
            <a:ext cx="2323714" cy="666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944" y="4864378"/>
            <a:ext cx="1343367" cy="6873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3689" y="5247643"/>
            <a:ext cx="1850863" cy="9480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298" y="2812582"/>
            <a:ext cx="1720939" cy="610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6456" y="4975976"/>
            <a:ext cx="1489601" cy="7347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116" y="1663661"/>
            <a:ext cx="2146300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9299" y="4042115"/>
            <a:ext cx="1611720" cy="6593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3418" y="1630316"/>
            <a:ext cx="1638300" cy="711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6687" y="2171661"/>
            <a:ext cx="1968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0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000" y="190448"/>
            <a:ext cx="375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DC000"/>
                </a:solidFill>
              </a:rPr>
              <a:t>2010</a:t>
            </a:r>
            <a:endParaRPr lang="en-US" sz="6600" dirty="0">
              <a:solidFill>
                <a:srgbClr val="FD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689100"/>
            <a:ext cx="8039100" cy="191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08" y="4140200"/>
            <a:ext cx="7984892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5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456" y="2428914"/>
            <a:ext cx="2451100" cy="304060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685030" y="1041396"/>
            <a:ext cx="2669540" cy="1917702"/>
          </a:xfrm>
          <a:prstGeom prst="wedgeEllipse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/>
              <a:t>“It’s the economy, stupid.”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861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999" y="1983304"/>
            <a:ext cx="2657261" cy="399421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278630" y="666749"/>
            <a:ext cx="2669540" cy="1917702"/>
          </a:xfrm>
          <a:prstGeom prst="wedgeEllipse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/>
              <a:t>“It’s open apps, stupid.”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12751"/>
            <a:ext cx="375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DC000"/>
                </a:solidFill>
              </a:rPr>
              <a:t>2011</a:t>
            </a:r>
            <a:endParaRPr lang="en-US" sz="6600" dirty="0">
              <a:solidFill>
                <a:srgbClr val="FD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7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1050</TotalTime>
  <Words>441</Words>
  <Application>Microsoft Macintosh PowerPoint</Application>
  <PresentationFormat>On-screen Show (4:3)</PresentationFormat>
  <Paragraphs>149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 Black </vt:lpstr>
      <vt:lpstr>The State of the Union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Weitzel</dc:creator>
  <cp:lastModifiedBy>Mark Weitzel</cp:lastModifiedBy>
  <cp:revision>63</cp:revision>
  <dcterms:created xsi:type="dcterms:W3CDTF">2011-05-10T22:22:04Z</dcterms:created>
  <dcterms:modified xsi:type="dcterms:W3CDTF">2011-05-12T19:55:58Z</dcterms:modified>
</cp:coreProperties>
</file>